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8" r:id="rId3"/>
    <p:sldId id="261" r:id="rId4"/>
    <p:sldId id="267" r:id="rId5"/>
    <p:sldId id="262" r:id="rId6"/>
    <p:sldId id="269" r:id="rId7"/>
    <p:sldId id="257" r:id="rId8"/>
    <p:sldId id="270" r:id="rId9"/>
    <p:sldId id="271" r:id="rId10"/>
    <p:sldId id="25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1" r:id="rId22"/>
    <p:sldId id="283" r:id="rId23"/>
    <p:sldId id="264" r:id="rId24"/>
    <p:sldId id="265" r:id="rId25"/>
    <p:sldId id="266" r:id="rId26"/>
    <p:sldId id="263" r:id="rId27"/>
    <p:sldId id="26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4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8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3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0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1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65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4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8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9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01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2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1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91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2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36ECDA-FD73-40C9-9CA4-36FCD2CB1FB3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AC497F-A810-4902-99FF-3F951179F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www.fipi.ru/view/sections/170/doc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pmat.ru/modul-geometriya/" TargetMode="External"/><Relationship Id="rId2" Type="http://schemas.openxmlformats.org/officeDocument/2006/relationships/hyperlink" Target="https://epmat.ru/modul-algebra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pmat.ru/modul-geometriya/" TargetMode="External"/><Relationship Id="rId2" Type="http://schemas.openxmlformats.org/officeDocument/2006/relationships/hyperlink" Target="https://epmat.ru/modul-algebr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2BA81-9BA6-40A4-A6EF-C8072DBFE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5381" y="318655"/>
            <a:ext cx="9310255" cy="59990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ПОДГОТОВКА УЧАЩИХСЯ  </a:t>
            </a:r>
            <a:r>
              <a:rPr lang="ru-RU" dirty="0">
                <a:solidFill>
                  <a:srgbClr val="002060"/>
                </a:solidFill>
              </a:rPr>
              <a:t>К  ОГЭ ПО МАТЕМАТИКЕ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(родительское собрание)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МБНОУ Гимназия №70 </a:t>
            </a:r>
            <a:r>
              <a:rPr lang="ru-RU" sz="2200" dirty="0" err="1" smtClean="0"/>
              <a:t>г.Новокузнецка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Блинова</a:t>
            </a:r>
            <a:r>
              <a:rPr lang="ru-RU" sz="2200" dirty="0" smtClean="0"/>
              <a:t> А.В., </a:t>
            </a:r>
            <a:r>
              <a:rPr lang="ru-RU" sz="2200" dirty="0"/>
              <a:t>учитель математики</a:t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2613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4633" y="224043"/>
            <a:ext cx="8157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Выставление оценок за работу</a:t>
            </a:r>
            <a:endParaRPr lang="ru-RU" sz="4000" b="1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4850"/>
              </p:ext>
            </p:extLst>
          </p:nvPr>
        </p:nvGraphicFramePr>
        <p:xfrm>
          <a:off x="2646215" y="1399310"/>
          <a:ext cx="6858002" cy="4374572"/>
        </p:xfrm>
        <a:graphic>
          <a:graphicData uri="http://schemas.openxmlformats.org/drawingml/2006/table">
            <a:tbl>
              <a:tblPr/>
              <a:tblGrid>
                <a:gridCol w="3429001">
                  <a:extLst>
                    <a:ext uri="{9D8B030D-6E8A-4147-A177-3AD203B41FA5}">
                      <a16:colId xmlns:a16="http://schemas.microsoft.com/office/drawing/2014/main" val="1487090508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1624781044"/>
                    </a:ext>
                  </a:extLst>
                </a:gridCol>
              </a:tblGrid>
              <a:tr h="760268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  <a:endParaRPr lang="ru-RU" sz="4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0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</a:t>
                      </a:r>
                      <a:endParaRPr lang="ru-RU" sz="4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95250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17153"/>
                  </a:ext>
                </a:extLst>
              </a:tr>
              <a:tr h="760268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4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7</a:t>
                      </a:r>
                    </a:p>
                  </a:txBody>
                  <a:tcPr marR="95250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R="95250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149952"/>
                  </a:ext>
                </a:extLst>
              </a:tr>
              <a:tr h="760268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4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– 14</a:t>
                      </a:r>
                    </a:p>
                  </a:txBody>
                  <a:tcPr marR="95250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R="95250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78355"/>
                  </a:ext>
                </a:extLst>
              </a:tr>
              <a:tr h="760268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4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– 21</a:t>
                      </a:r>
                    </a:p>
                  </a:txBody>
                  <a:tcPr marR="95250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R="95250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37459"/>
                  </a:ext>
                </a:extLst>
              </a:tr>
              <a:tr h="760268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4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– 32</a:t>
                      </a:r>
                    </a:p>
                  </a:txBody>
                  <a:tcPr marR="95250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R="95250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65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60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327" y="360218"/>
            <a:ext cx="8506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НОВОЕ В ТЕСТАХ  </a:t>
            </a:r>
            <a:r>
              <a:rPr lang="ru-RU" sz="3200" dirty="0" smtClean="0"/>
              <a:t>2020 </a:t>
            </a:r>
            <a:r>
              <a:rPr lang="ru-RU" dirty="0" smtClean="0"/>
              <a:t>ГОДА </a:t>
            </a:r>
            <a:endParaRPr lang="ru-RU" dirty="0"/>
          </a:p>
        </p:txBody>
      </p:sp>
      <p:pic>
        <p:nvPicPr>
          <p:cNvPr id="2050" name="Picture 2" descr="https://xn--j1ahfl.xn--p1ai/data/ppt_to_html/u279307/p143619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2" y="94499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7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xn--j1ahfl.xn--p1ai/data/ppt_to_html/u279307/p143619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20" y="0"/>
            <a:ext cx="8885381" cy="66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5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xn--j1ahfl.xn--p1ai/data/ppt_to_html/u279307/p143619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48" y="282936"/>
            <a:ext cx="8766752" cy="657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3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xn--j1ahfl.xn--p1ai/data/ppt_to_html/u279307/p143619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5" y="201974"/>
            <a:ext cx="8717684" cy="65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xn--j1ahfl.xn--p1ai/data/ppt_to_html/u279307/p143619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30" y="0"/>
            <a:ext cx="8822170" cy="66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4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xn--j1ahfl.xn--p1ai/data/ppt_to_html/u279307/p143619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46" y="318655"/>
            <a:ext cx="8517371" cy="63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xn--j1ahfl.xn--p1ai/data/ppt_to_html/u279307/p143619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0"/>
            <a:ext cx="8905298" cy="667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47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xn--j1ahfl.xn--p1ai/data/ppt_to_html/u279307/p143619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57" y="152400"/>
            <a:ext cx="8905298" cy="667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9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gschool.ru/wp-content/uploads/2019/12/b8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07" y="1038512"/>
            <a:ext cx="3774351" cy="533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pinimg.com/736x/33/c5/7d/33c57d5c434b721d5a7b70491eaafb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56" y="1038511"/>
            <a:ext cx="3775241" cy="533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8618" y="26907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КАК ВЫГЛЯДЯТ БЛАНКИ ОГЭ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463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F78EA2-DA65-4829-8C7D-25DC8130CA90}"/>
              </a:ext>
            </a:extLst>
          </p:cNvPr>
          <p:cNvSpPr/>
          <p:nvPr/>
        </p:nvSpPr>
        <p:spPr>
          <a:xfrm>
            <a:off x="2081462" y="407820"/>
            <a:ext cx="8783053" cy="604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marR="153670" indent="-6350" algn="just">
              <a:lnSpc>
                <a:spcPct val="118000"/>
              </a:lnSpc>
              <a:spcAft>
                <a:spcPts val="3450"/>
              </a:spcAft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ГЛАВНАЯ ЦЕЛЬ</a:t>
            </a:r>
          </a:p>
          <a:p>
            <a:pPr marL="222250" marR="153670" indent="-6350" algn="just">
              <a:lnSpc>
                <a:spcPct val="118000"/>
              </a:lnSpc>
              <a:spcAft>
                <a:spcPts val="345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Сконцентрировать свои усилия на формировании</a:t>
            </a:r>
          </a:p>
          <a:p>
            <a:pPr marL="222250" marR="153670" indent="-6350" algn="just">
              <a:lnSpc>
                <a:spcPct val="118000"/>
              </a:lnSpc>
              <a:spcAft>
                <a:spcPts val="345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математических и общеобразовательных умений, необходимых для успешной сдачи экзамена на базе фундаментальных знаний , заложенных на уроках,</a:t>
            </a:r>
          </a:p>
          <a:p>
            <a:pPr marL="222250" marR="153670" indent="-6350" algn="just">
              <a:lnSpc>
                <a:spcPct val="118000"/>
              </a:lnSpc>
              <a:spcAft>
                <a:spcPts val="345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развивать умения решать задачи повышенного и высокого уровня сложности. </a:t>
            </a:r>
          </a:p>
        </p:txBody>
      </p:sp>
    </p:spTree>
    <p:extLst>
      <p:ext uri="{BB962C8B-B14F-4D97-AF65-F5344CB8AC3E}">
        <p14:creationId xmlns:p14="http://schemas.microsoft.com/office/powerpoint/2010/main" val="142867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5.infourok.ru/uploads/ex/0bf7/00011d66-3f4b8a06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2" y="80747"/>
            <a:ext cx="8856229" cy="66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1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ds05.infourok.ru/uploads/ex/0bf7/00011d66-3f4b8a06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57" y="117330"/>
            <a:ext cx="8766752" cy="65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16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adej.ru/wp-content/uploads/2019/10/%D0%B7%D0%B0%D0%BC%D0%B5%D0%BD%D0%B0-%D0%BE%D1%88%D0%B8%D0%B1%D0%BE%D1%87%D0%BD%D1%8B%D1%85-%D0%BE%D1%82%D0%B2%D0%B5%D1%82%D0%BE%D0%B2-%D0%B1%D0%BB%D0%B0%D0%BD%D0%BA-%D0%BE%D0%B3%D1%8D-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83" y="255875"/>
            <a:ext cx="8341013" cy="62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4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EE66C95-9D90-441E-B482-98BC90B81BD6}"/>
              </a:ext>
            </a:extLst>
          </p:cNvPr>
          <p:cNvSpPr/>
          <p:nvPr/>
        </p:nvSpPr>
        <p:spPr>
          <a:xfrm>
            <a:off x="1828800" y="1692723"/>
            <a:ext cx="6096000" cy="31456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1330"/>
              </a:spcAft>
              <a:buClr>
                <a:srgbClr val="660066"/>
              </a:buClr>
              <a:buSzPts val="2000"/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330"/>
              </a:spcAft>
              <a:buClr>
                <a:srgbClr val="660066"/>
              </a:buClr>
              <a:buSzPts val="2000"/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330"/>
              </a:spcAft>
              <a:buClr>
                <a:srgbClr val="660066"/>
              </a:buClr>
              <a:buSzPts val="2000"/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330"/>
              </a:spcAft>
              <a:buClr>
                <a:srgbClr val="660066"/>
              </a:buClr>
              <a:buSzPts val="2000"/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330"/>
              </a:spcAft>
              <a:buClr>
                <a:srgbClr val="660066"/>
              </a:buClr>
              <a:buSzPts val="2000"/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330"/>
              </a:spcAft>
              <a:buClr>
                <a:srgbClr val="660066"/>
              </a:buClr>
              <a:buSzPts val="2000"/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330"/>
              </a:spcAft>
              <a:buClr>
                <a:srgbClr val="660066"/>
              </a:buClr>
              <a:buSzPts val="2000"/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682ED994-566E-4B8E-B61C-84E9D56A1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" name="Group 17589">
            <a:extLst>
              <a:ext uri="{FF2B5EF4-FFF2-40B4-BE49-F238E27FC236}">
                <a16:creationId xmlns:a16="http://schemas.microsoft.com/office/drawing/2014/main" id="{B9763072-8E54-4542-8557-0CF826C046ED}"/>
              </a:ext>
            </a:extLst>
          </p:cNvPr>
          <p:cNvGrpSpPr/>
          <p:nvPr/>
        </p:nvGrpSpPr>
        <p:grpSpPr>
          <a:xfrm>
            <a:off x="878840" y="1812290"/>
            <a:ext cx="7674610" cy="1148715"/>
            <a:chOff x="0" y="0"/>
            <a:chExt cx="7674864" cy="1149096"/>
          </a:xfrm>
        </p:grpSpPr>
        <p:pic>
          <p:nvPicPr>
            <p:cNvPr id="16" name="Picture 697">
              <a:extLst>
                <a:ext uri="{FF2B5EF4-FFF2-40B4-BE49-F238E27FC236}">
                  <a16:creationId xmlns:a16="http://schemas.microsoft.com/office/drawing/2014/main" id="{E5931076-0F3E-4DB4-B68A-2C54A647248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674864" cy="661416"/>
            </a:xfrm>
            <a:prstGeom prst="rect">
              <a:avLst/>
            </a:prstGeom>
          </p:spPr>
        </p:pic>
        <p:pic>
          <p:nvPicPr>
            <p:cNvPr id="17" name="Picture 699">
              <a:extLst>
                <a:ext uri="{FF2B5EF4-FFF2-40B4-BE49-F238E27FC236}">
                  <a16:creationId xmlns:a16="http://schemas.microsoft.com/office/drawing/2014/main" id="{B155CBE8-C4BB-4308-8906-69FCEFD00F4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75560" y="487680"/>
              <a:ext cx="1376172" cy="661416"/>
            </a:xfrm>
            <a:prstGeom prst="rect">
              <a:avLst/>
            </a:prstGeom>
          </p:spPr>
        </p:pic>
        <p:pic>
          <p:nvPicPr>
            <p:cNvPr id="18" name="Picture 701">
              <a:extLst>
                <a:ext uri="{FF2B5EF4-FFF2-40B4-BE49-F238E27FC236}">
                  <a16:creationId xmlns:a16="http://schemas.microsoft.com/office/drawing/2014/main" id="{31C578A8-D9BE-46A3-B3D9-A17E6BDB892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412236" y="487680"/>
              <a:ext cx="675132" cy="661416"/>
            </a:xfrm>
            <a:prstGeom prst="rect">
              <a:avLst/>
            </a:prstGeom>
          </p:spPr>
        </p:pic>
        <p:pic>
          <p:nvPicPr>
            <p:cNvPr id="19" name="Picture 703">
              <a:extLst>
                <a:ext uri="{FF2B5EF4-FFF2-40B4-BE49-F238E27FC236}">
                  <a16:creationId xmlns:a16="http://schemas.microsoft.com/office/drawing/2014/main" id="{82ACA651-9670-412D-81A8-5FB84BDFCFC4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547872" y="487680"/>
              <a:ext cx="1549908" cy="661416"/>
            </a:xfrm>
            <a:prstGeom prst="rect">
              <a:avLst/>
            </a:prstGeom>
          </p:spPr>
        </p:pic>
        <p:pic>
          <p:nvPicPr>
            <p:cNvPr id="20" name="Picture 705">
              <a:extLst>
                <a:ext uri="{FF2B5EF4-FFF2-40B4-BE49-F238E27FC236}">
                  <a16:creationId xmlns:a16="http://schemas.microsoft.com/office/drawing/2014/main" id="{4E84058D-E753-413F-9044-F708B5042C4B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558284" y="487680"/>
              <a:ext cx="652272" cy="661416"/>
            </a:xfrm>
            <a:prstGeom prst="rect">
              <a:avLst/>
            </a:prstGeom>
          </p:spPr>
        </p:pic>
      </p:grpSp>
      <p:sp>
        <p:nvSpPr>
          <p:cNvPr id="14" name="Rectangle 18">
            <a:extLst>
              <a:ext uri="{FF2B5EF4-FFF2-40B4-BE49-F238E27FC236}">
                <a16:creationId xmlns:a16="http://schemas.microsoft.com/office/drawing/2014/main" id="{622065CB-236D-406B-817F-61B18E67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92" y="635874"/>
            <a:ext cx="10659979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Интернет ресурсы по подготовке к ОГЭ 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Cайт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Федерального института педагогических измерений (ФИПИ).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Открытый сегмент (ФБТЗ):   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7"/>
              </a:rPr>
              <a:t>http://www.fipi.ru/view/sections/170/docs/</a:t>
            </a:r>
            <a:endParaRPr kumimoji="0" lang="ru-RU" altLang="ru-RU" sz="2400" b="1" i="0" u="sng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Открытый банк заданий по МАТЕМАТИКЕ:   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http://mathgia.ru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Федеральный портал "Российское образование". Демонстрационные варианты тестов ОГЭ:    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http://www.edu.ru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Портал "Решу ЕГЭ":    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http://reshuege.ru/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ALEXLARIN.NET      Диагностические и тренировочные работы.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Материалы по подготовке к ЕГЭ и ОГЭ: 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http://alexlarin.net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53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BEA8EF-09F8-456E-9E2E-80B628FD1714}"/>
              </a:ext>
            </a:extLst>
          </p:cNvPr>
          <p:cNvSpPr/>
          <p:nvPr/>
        </p:nvSpPr>
        <p:spPr>
          <a:xfrm>
            <a:off x="1828800" y="300790"/>
            <a:ext cx="8867274" cy="485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07000"/>
              </a:lnSpc>
              <a:spcAft>
                <a:spcPts val="1290"/>
              </a:spcAft>
              <a:buClr>
                <a:srgbClr val="660066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Открытый банк заданий предназначен для ознакомления будущих участников экзаменов с заданиями ГИА обучающихся, освоивших 	основные 	программы 	основного 	общего образования (ГИА-9). </a:t>
            </a:r>
            <a:endParaRPr lang="ru-RU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07000"/>
              </a:lnSpc>
              <a:spcAft>
                <a:spcPts val="1290"/>
              </a:spcAft>
              <a:buClr>
                <a:srgbClr val="660066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Система позволяет просматривать задания по тематическому рубрикатору, формировать и выводить на печать комплекты заданий. </a:t>
            </a:r>
            <a:endParaRPr lang="ru-RU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290"/>
              </a:spcAft>
              <a:buClr>
                <a:srgbClr val="660066"/>
              </a:buClr>
              <a:buSzPts val="2000"/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290"/>
              </a:spcAft>
              <a:buClr>
                <a:srgbClr val="660066"/>
              </a:buClr>
              <a:buSzPts val="2000"/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795">
            <a:extLst>
              <a:ext uri="{FF2B5EF4-FFF2-40B4-BE49-F238E27FC236}">
                <a16:creationId xmlns:a16="http://schemas.microsoft.com/office/drawing/2014/main" id="{FDEC641F-0E80-4EC6-8842-43314C572A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84889" y="4239766"/>
            <a:ext cx="8767595" cy="18258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8E7106-BBC5-4E09-B8AB-08400078B373}"/>
              </a:ext>
            </a:extLst>
          </p:cNvPr>
          <p:cNvSpPr/>
          <p:nvPr/>
        </p:nvSpPr>
        <p:spPr>
          <a:xfrm>
            <a:off x="3054368" y="6187878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https://oge.sdamgia.ru/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433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E231EC-F7E4-4C71-8F9C-B85440C14BC4}"/>
              </a:ext>
            </a:extLst>
          </p:cNvPr>
          <p:cNvSpPr/>
          <p:nvPr/>
        </p:nvSpPr>
        <p:spPr>
          <a:xfrm>
            <a:off x="2063532" y="558022"/>
            <a:ext cx="7791813" cy="596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1015" indent="-6350">
              <a:lnSpc>
                <a:spcPct val="108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9900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Как строить систему подготовки? </a:t>
            </a:r>
            <a:r>
              <a:rPr lang="ru-RU" sz="3200" dirty="0">
                <a:solidFill>
                  <a:srgbClr val="9900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ru-RU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227D3A-C1DD-46E1-A048-3186F2E941CA}"/>
              </a:ext>
            </a:extLst>
          </p:cNvPr>
          <p:cNvSpPr/>
          <p:nvPr/>
        </p:nvSpPr>
        <p:spPr>
          <a:xfrm>
            <a:off x="2635748" y="1235061"/>
            <a:ext cx="4010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Рекомендации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3908DD-5B32-4B62-8547-D83CAC38EEC0}"/>
              </a:ext>
            </a:extLst>
          </p:cNvPr>
          <p:cNvSpPr/>
          <p:nvPr/>
        </p:nvSpPr>
        <p:spPr>
          <a:xfrm>
            <a:off x="1364219" y="2085159"/>
            <a:ext cx="10222192" cy="4777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080" marR="225425" indent="-6350" algn="just">
              <a:lnSpc>
                <a:spcPct val="118000"/>
              </a:lnSpc>
              <a:spcAft>
                <a:spcPts val="345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Для успешной подготовки к итоговой аттестации в 9 классе требуется целенаправленное и систематическое повторение разделов курса математики 5-9 классов, а также систематический мониторинг продвижения учащихся по ликвидации пробелов за основную школу.  </a:t>
            </a:r>
            <a:endParaRPr lang="ru-RU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250" marR="153670" indent="-6350" algn="just">
              <a:lnSpc>
                <a:spcPct val="118000"/>
              </a:lnSpc>
              <a:spcAft>
                <a:spcPts val="345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Набивание руки или как говорят «натаскивание» школьника, как показывает опыт, не дает результатов, если нет прочных знаний, полученных на уроках в процессе обучения с 5 по 9 класс.  Нельзя сводить работу только к этому!!! </a:t>
            </a:r>
          </a:p>
          <a:p>
            <a:pPr marL="222250" marR="153670" indent="-6350" algn="just">
              <a:lnSpc>
                <a:spcPct val="118000"/>
              </a:lnSpc>
              <a:spcAft>
                <a:spcPts val="345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Этот этап проводится в конце, после того, как заложен фундамент. </a:t>
            </a:r>
          </a:p>
          <a:p>
            <a:pPr marL="222250" marR="153670" indent="-6350" algn="just">
              <a:lnSpc>
                <a:spcPct val="118000"/>
              </a:lnSpc>
              <a:spcAft>
                <a:spcPts val="3450"/>
              </a:spcAft>
            </a:pPr>
            <a:endParaRPr lang="ru-RU" sz="105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54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48C3A-2AC1-4164-923E-7DD28182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5" y="553453"/>
            <a:ext cx="9722352" cy="422392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подготовки к успешной сдаче ГИА в форме ОГЭ в 9 классе в рамках осуществления дополнительных образовательных платных услуг на основании Лицензии                 в МБНОУ «Гимназия № 70» разработан и предлагается курс занятий по математике для учащихся 8-9 классов.</a:t>
            </a:r>
            <a:r>
              <a:rPr lang="ru-RU" dirty="0">
                <a:solidFill>
                  <a:srgbClr val="002060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102174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1417" y="720436"/>
            <a:ext cx="8492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ОГЭ, в частности, ОГЭ по математике, влияют на дальнейшую судьбу 9-классника:</a:t>
            </a:r>
            <a:endParaRPr lang="ru-RU" sz="24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кого-то баллы, набранные на ОГЭ, важны для поступления в профильный класс или лицей,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кого-то это возможность получить аттестат и поступить в техникум,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кого-то это возможность улучшить годовую оценку по предмету.</a:t>
            </a:r>
          </a:p>
          <a:p>
            <a:pPr fontAlgn="base"/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случае,</a:t>
            </a:r>
            <a:r>
              <a:rPr lang="ru-R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успешная сдача экзамена</a:t>
            </a: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необходимый шаг, который </a:t>
            </a:r>
            <a:r>
              <a:rPr lang="ru-R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каждому нужно</a:t>
            </a: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совершить в своей жизни.</a:t>
            </a:r>
          </a:p>
          <a:p>
            <a:pPr fontAlgn="base"/>
            <a:r>
              <a:rPr lang="ru-R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это несложно!</a:t>
            </a:r>
            <a:endParaRPr lang="ru-RU" sz="24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1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EA61F3-47B2-4772-BDFD-DDB6BC685ECC}"/>
              </a:ext>
            </a:extLst>
          </p:cNvPr>
          <p:cNvSpPr/>
          <p:nvPr/>
        </p:nvSpPr>
        <p:spPr>
          <a:xfrm>
            <a:off x="1732547" y="433138"/>
            <a:ext cx="93365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ГОТОВНОСТИ УЧАЩИХСЯ К СДАЧЕ ЭКЗАМЕНОВ В ФОРМЕ ОГЭ СЛЕДУЕТ ВЫДЕЛИТЬ СЛЕДУЮЩИЕ СОСТАВЛЯЮЩИЕ: 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готовность  </a:t>
            </a: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готовность (или содержательная)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</a:t>
            </a:r>
          </a:p>
        </p:txBody>
      </p:sp>
    </p:spTree>
    <p:extLst>
      <p:ext uri="{BB962C8B-B14F-4D97-AF65-F5344CB8AC3E}">
        <p14:creationId xmlns:p14="http://schemas.microsoft.com/office/powerpoint/2010/main" val="31895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0212">
            <a:extLst>
              <a:ext uri="{FF2B5EF4-FFF2-40B4-BE49-F238E27FC236}">
                <a16:creationId xmlns:a16="http://schemas.microsoft.com/office/drawing/2014/main" id="{F95E5E12-9897-4DA5-A18B-8CA3D0284BCF}"/>
              </a:ext>
            </a:extLst>
          </p:cNvPr>
          <p:cNvGrpSpPr/>
          <p:nvPr/>
        </p:nvGrpSpPr>
        <p:grpSpPr>
          <a:xfrm>
            <a:off x="1757998" y="697865"/>
            <a:ext cx="8676004" cy="5462278"/>
            <a:chOff x="0" y="0"/>
            <a:chExt cx="8676462" cy="5462740"/>
          </a:xfrm>
        </p:grpSpPr>
        <p:sp>
          <p:nvSpPr>
            <p:cNvPr id="6" name="Shape 2194">
              <a:extLst>
                <a:ext uri="{FF2B5EF4-FFF2-40B4-BE49-F238E27FC236}">
                  <a16:creationId xmlns:a16="http://schemas.microsoft.com/office/drawing/2014/main" id="{45DEE170-065C-42F6-A0E9-5B40200E5E00}"/>
                </a:ext>
              </a:extLst>
            </p:cNvPr>
            <p:cNvSpPr/>
            <p:nvPr/>
          </p:nvSpPr>
          <p:spPr>
            <a:xfrm>
              <a:off x="46812" y="4930648"/>
              <a:ext cx="8629650" cy="11811"/>
            </a:xfrm>
            <a:custGeom>
              <a:avLst/>
              <a:gdLst/>
              <a:ahLst/>
              <a:cxnLst/>
              <a:rect l="0" t="0" r="0" b="0"/>
              <a:pathLst>
                <a:path w="8629650" h="11811">
                  <a:moveTo>
                    <a:pt x="0" y="0"/>
                  </a:moveTo>
                  <a:lnTo>
                    <a:pt x="8629650" y="2286"/>
                  </a:lnTo>
                  <a:lnTo>
                    <a:pt x="8629650" y="11811"/>
                  </a:lnTo>
                  <a:lnTo>
                    <a:pt x="0" y="95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6DCE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2195">
              <a:extLst>
                <a:ext uri="{FF2B5EF4-FFF2-40B4-BE49-F238E27FC236}">
                  <a16:creationId xmlns:a16="http://schemas.microsoft.com/office/drawing/2014/main" id="{EDBFBC99-3534-48C3-B4D5-584F16D90E93}"/>
                </a:ext>
              </a:extLst>
            </p:cNvPr>
            <p:cNvSpPr/>
            <p:nvPr/>
          </p:nvSpPr>
          <p:spPr>
            <a:xfrm>
              <a:off x="32525" y="95123"/>
              <a:ext cx="8072438" cy="1047115"/>
            </a:xfrm>
            <a:custGeom>
              <a:avLst/>
              <a:gdLst/>
              <a:ahLst/>
              <a:cxnLst/>
              <a:rect l="0" t="0" r="0" b="0"/>
              <a:pathLst>
                <a:path w="8072438" h="1047115">
                  <a:moveTo>
                    <a:pt x="174536" y="0"/>
                  </a:moveTo>
                  <a:lnTo>
                    <a:pt x="7897940" y="0"/>
                  </a:lnTo>
                  <a:cubicBezTo>
                    <a:pt x="7994332" y="0"/>
                    <a:pt x="8072438" y="78105"/>
                    <a:pt x="8072438" y="174498"/>
                  </a:cubicBezTo>
                  <a:lnTo>
                    <a:pt x="8072438" y="872617"/>
                  </a:lnTo>
                  <a:cubicBezTo>
                    <a:pt x="8072438" y="969010"/>
                    <a:pt x="7994332" y="1047115"/>
                    <a:pt x="7897940" y="1047115"/>
                  </a:cubicBezTo>
                  <a:lnTo>
                    <a:pt x="174536" y="1047115"/>
                  </a:lnTo>
                  <a:cubicBezTo>
                    <a:pt x="78143" y="1047115"/>
                    <a:pt x="0" y="969010"/>
                    <a:pt x="0" y="872617"/>
                  </a:cubicBezTo>
                  <a:lnTo>
                    <a:pt x="0" y="174498"/>
                  </a:lnTo>
                  <a:cubicBezTo>
                    <a:pt x="0" y="78105"/>
                    <a:pt x="78143" y="0"/>
                    <a:pt x="17453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4E3F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2196">
              <a:extLst>
                <a:ext uri="{FF2B5EF4-FFF2-40B4-BE49-F238E27FC236}">
                  <a16:creationId xmlns:a16="http://schemas.microsoft.com/office/drawing/2014/main" id="{557709E6-579D-429F-8A4E-D3EBE2352ADC}"/>
                </a:ext>
              </a:extLst>
            </p:cNvPr>
            <p:cNvSpPr/>
            <p:nvPr/>
          </p:nvSpPr>
          <p:spPr>
            <a:xfrm>
              <a:off x="32525" y="95123"/>
              <a:ext cx="8072438" cy="1047115"/>
            </a:xfrm>
            <a:custGeom>
              <a:avLst/>
              <a:gdLst/>
              <a:ahLst/>
              <a:cxnLst/>
              <a:rect l="0" t="0" r="0" b="0"/>
              <a:pathLst>
                <a:path w="8072438" h="1047115">
                  <a:moveTo>
                    <a:pt x="0" y="174498"/>
                  </a:moveTo>
                  <a:cubicBezTo>
                    <a:pt x="0" y="78105"/>
                    <a:pt x="78143" y="0"/>
                    <a:pt x="174536" y="0"/>
                  </a:cubicBezTo>
                  <a:cubicBezTo>
                    <a:pt x="174536" y="0"/>
                    <a:pt x="174536" y="0"/>
                    <a:pt x="174536" y="0"/>
                  </a:cubicBezTo>
                  <a:lnTo>
                    <a:pt x="174536" y="0"/>
                  </a:lnTo>
                  <a:lnTo>
                    <a:pt x="7897940" y="0"/>
                  </a:lnTo>
                  <a:lnTo>
                    <a:pt x="7897940" y="0"/>
                  </a:lnTo>
                  <a:cubicBezTo>
                    <a:pt x="7994332" y="0"/>
                    <a:pt x="8072438" y="78105"/>
                    <a:pt x="8072438" y="174498"/>
                  </a:cubicBezTo>
                  <a:cubicBezTo>
                    <a:pt x="8072438" y="174498"/>
                    <a:pt x="8072438" y="174498"/>
                    <a:pt x="8072438" y="174498"/>
                  </a:cubicBezTo>
                  <a:lnTo>
                    <a:pt x="8072438" y="174498"/>
                  </a:lnTo>
                  <a:lnTo>
                    <a:pt x="8072438" y="872617"/>
                  </a:lnTo>
                  <a:lnTo>
                    <a:pt x="8072438" y="872617"/>
                  </a:lnTo>
                  <a:cubicBezTo>
                    <a:pt x="8072438" y="969010"/>
                    <a:pt x="7994332" y="1047115"/>
                    <a:pt x="7897940" y="1047115"/>
                  </a:cubicBezTo>
                  <a:cubicBezTo>
                    <a:pt x="7897940" y="1047115"/>
                    <a:pt x="7897940" y="1047115"/>
                    <a:pt x="7897940" y="1047115"/>
                  </a:cubicBezTo>
                  <a:lnTo>
                    <a:pt x="7897940" y="1047115"/>
                  </a:lnTo>
                  <a:lnTo>
                    <a:pt x="174536" y="1047115"/>
                  </a:lnTo>
                  <a:lnTo>
                    <a:pt x="174536" y="1047115"/>
                  </a:lnTo>
                  <a:cubicBezTo>
                    <a:pt x="78143" y="1047115"/>
                    <a:pt x="0" y="969010"/>
                    <a:pt x="0" y="872617"/>
                  </a:cubicBezTo>
                  <a:cubicBezTo>
                    <a:pt x="0" y="872617"/>
                    <a:pt x="0" y="872617"/>
                    <a:pt x="0" y="872617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9" name="Picture 2198">
              <a:extLst>
                <a:ext uri="{FF2B5EF4-FFF2-40B4-BE49-F238E27FC236}">
                  <a16:creationId xmlns:a16="http://schemas.microsoft.com/office/drawing/2014/main" id="{3379C5CF-166F-4C86-9B3F-F9C9E6D71CF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36294" y="441960"/>
              <a:ext cx="1437132" cy="576072"/>
            </a:xfrm>
            <a:prstGeom prst="rect">
              <a:avLst/>
            </a:prstGeom>
          </p:spPr>
        </p:pic>
        <p:pic>
          <p:nvPicPr>
            <p:cNvPr id="10" name="Picture 2200">
              <a:extLst>
                <a:ext uri="{FF2B5EF4-FFF2-40B4-BE49-F238E27FC236}">
                  <a16:creationId xmlns:a16="http://schemas.microsoft.com/office/drawing/2014/main" id="{4442476C-A656-4A5A-B8E3-53A534CCCF6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58314" y="441960"/>
              <a:ext cx="2359152" cy="576072"/>
            </a:xfrm>
            <a:prstGeom prst="rect">
              <a:avLst/>
            </a:prstGeom>
          </p:spPr>
        </p:pic>
        <p:pic>
          <p:nvPicPr>
            <p:cNvPr id="11" name="Picture 2202">
              <a:extLst>
                <a:ext uri="{FF2B5EF4-FFF2-40B4-BE49-F238E27FC236}">
                  <a16:creationId xmlns:a16="http://schemas.microsoft.com/office/drawing/2014/main" id="{953739CC-F5C2-4844-BCBB-DFCBD009290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002354" y="441960"/>
              <a:ext cx="2898648" cy="576072"/>
            </a:xfrm>
            <a:prstGeom prst="rect">
              <a:avLst/>
            </a:prstGeom>
          </p:spPr>
        </p:pic>
        <p:pic>
          <p:nvPicPr>
            <p:cNvPr id="12" name="Picture 2204">
              <a:extLst>
                <a:ext uri="{FF2B5EF4-FFF2-40B4-BE49-F238E27FC236}">
                  <a16:creationId xmlns:a16="http://schemas.microsoft.com/office/drawing/2014/main" id="{7D3770BC-2E60-43C2-9FA3-CFA7B29E5E0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390463" y="0"/>
              <a:ext cx="652272" cy="661416"/>
            </a:xfrm>
            <a:prstGeom prst="rect">
              <a:avLst/>
            </a:prstGeom>
          </p:spPr>
        </p:pic>
        <p:pic>
          <p:nvPicPr>
            <p:cNvPr id="13" name="Picture 2206">
              <a:extLst>
                <a:ext uri="{FF2B5EF4-FFF2-40B4-BE49-F238E27FC236}">
                  <a16:creationId xmlns:a16="http://schemas.microsoft.com/office/drawing/2014/main" id="{9DBF1046-A89C-49C6-91F4-3AC7EEFB174F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816426" y="487680"/>
              <a:ext cx="652272" cy="661416"/>
            </a:xfrm>
            <a:prstGeom prst="rect">
              <a:avLst/>
            </a:prstGeom>
          </p:spPr>
        </p:pic>
        <p:sp>
          <p:nvSpPr>
            <p:cNvPr id="14" name="Rectangle 2207">
              <a:extLst>
                <a:ext uri="{FF2B5EF4-FFF2-40B4-BE49-F238E27FC236}">
                  <a16:creationId xmlns:a16="http://schemas.microsoft.com/office/drawing/2014/main" id="{0DC98A0E-4810-4004-889E-BEF6C99AAE11}"/>
                </a:ext>
              </a:extLst>
            </p:cNvPr>
            <p:cNvSpPr/>
            <p:nvPr/>
          </p:nvSpPr>
          <p:spPr>
            <a:xfrm>
              <a:off x="1493850" y="229540"/>
              <a:ext cx="1231202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>
                  <a:solidFill>
                    <a:srgbClr val="99009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ТРИ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2208">
              <a:extLst>
                <a:ext uri="{FF2B5EF4-FFF2-40B4-BE49-F238E27FC236}">
                  <a16:creationId xmlns:a16="http://schemas.microsoft.com/office/drawing/2014/main" id="{8F421510-94ED-4983-B850-1C96D6C3D189}"/>
                </a:ext>
              </a:extLst>
            </p:cNvPr>
            <p:cNvSpPr/>
            <p:nvPr/>
          </p:nvSpPr>
          <p:spPr>
            <a:xfrm>
              <a:off x="2415870" y="229540"/>
              <a:ext cx="2455910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>
                  <a:solidFill>
                    <a:srgbClr val="99009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ГРУППЫ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2209">
              <a:extLst>
                <a:ext uri="{FF2B5EF4-FFF2-40B4-BE49-F238E27FC236}">
                  <a16:creationId xmlns:a16="http://schemas.microsoft.com/office/drawing/2014/main" id="{380F0D18-39A8-4DB8-B618-102829587A77}"/>
                </a:ext>
              </a:extLst>
            </p:cNvPr>
            <p:cNvSpPr/>
            <p:nvPr/>
          </p:nvSpPr>
          <p:spPr>
            <a:xfrm>
              <a:off x="4260165" y="229540"/>
              <a:ext cx="3169736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>
                  <a:solidFill>
                    <a:srgbClr val="99009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УЧАЩИХСЯ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2210">
              <a:extLst>
                <a:ext uri="{FF2B5EF4-FFF2-40B4-BE49-F238E27FC236}">
                  <a16:creationId xmlns:a16="http://schemas.microsoft.com/office/drawing/2014/main" id="{3208B162-1A1B-4169-B95A-7AD5A00C31D6}"/>
                </a:ext>
              </a:extLst>
            </p:cNvPr>
            <p:cNvSpPr/>
            <p:nvPr/>
          </p:nvSpPr>
          <p:spPr>
            <a:xfrm>
              <a:off x="6644335" y="157529"/>
              <a:ext cx="150359" cy="603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2211">
              <a:extLst>
                <a:ext uri="{FF2B5EF4-FFF2-40B4-BE49-F238E27FC236}">
                  <a16:creationId xmlns:a16="http://schemas.microsoft.com/office/drawing/2014/main" id="{8C8AB65F-A944-448F-90EB-CF939FD3F6A6}"/>
                </a:ext>
              </a:extLst>
            </p:cNvPr>
            <p:cNvSpPr/>
            <p:nvPr/>
          </p:nvSpPr>
          <p:spPr>
            <a:xfrm>
              <a:off x="4069665" y="645462"/>
              <a:ext cx="150359" cy="603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Shape 2212">
              <a:extLst>
                <a:ext uri="{FF2B5EF4-FFF2-40B4-BE49-F238E27FC236}">
                  <a16:creationId xmlns:a16="http://schemas.microsoft.com/office/drawing/2014/main" id="{BD6C9BA2-304B-484F-99D9-9D0826E01DFF}"/>
                </a:ext>
              </a:extLst>
            </p:cNvPr>
            <p:cNvSpPr/>
            <p:nvPr/>
          </p:nvSpPr>
          <p:spPr>
            <a:xfrm>
              <a:off x="3096336" y="2539111"/>
              <a:ext cx="0" cy="127"/>
            </a:xfrm>
            <a:custGeom>
              <a:avLst/>
              <a:gdLst/>
              <a:ahLst/>
              <a:cxnLst/>
              <a:rect l="0" t="0" r="0" b="0"/>
              <a:pathLst>
                <a:path h="127">
                  <a:moveTo>
                    <a:pt x="0" y="127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DAD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2213">
              <a:extLst>
                <a:ext uri="{FF2B5EF4-FFF2-40B4-BE49-F238E27FC236}">
                  <a16:creationId xmlns:a16="http://schemas.microsoft.com/office/drawing/2014/main" id="{6BA1FE13-55C1-429F-9B69-9FCBFC7B6075}"/>
                </a:ext>
              </a:extLst>
            </p:cNvPr>
            <p:cNvSpPr/>
            <p:nvPr/>
          </p:nvSpPr>
          <p:spPr>
            <a:xfrm>
              <a:off x="0" y="2539111"/>
              <a:ext cx="0" cy="127"/>
            </a:xfrm>
            <a:custGeom>
              <a:avLst/>
              <a:gdLst/>
              <a:ahLst/>
              <a:cxnLst/>
              <a:rect l="0" t="0" r="0" b="0"/>
              <a:pathLst>
                <a:path h="127">
                  <a:moveTo>
                    <a:pt x="0" y="127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DAD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214">
              <a:extLst>
                <a:ext uri="{FF2B5EF4-FFF2-40B4-BE49-F238E27FC236}">
                  <a16:creationId xmlns:a16="http://schemas.microsoft.com/office/drawing/2014/main" id="{D6FCD6A6-9E57-4C02-9C51-0C6F4462FCE6}"/>
                </a:ext>
              </a:extLst>
            </p:cNvPr>
            <p:cNvSpPr/>
            <p:nvPr/>
          </p:nvSpPr>
          <p:spPr>
            <a:xfrm>
              <a:off x="0" y="2300097"/>
              <a:ext cx="3096336" cy="1434465"/>
            </a:xfrm>
            <a:custGeom>
              <a:avLst/>
              <a:gdLst/>
              <a:ahLst/>
              <a:cxnLst/>
              <a:rect l="0" t="0" r="0" b="0"/>
              <a:pathLst>
                <a:path w="3096336" h="1434465">
                  <a:moveTo>
                    <a:pt x="239090" y="0"/>
                  </a:moveTo>
                  <a:lnTo>
                    <a:pt x="1290142" y="0"/>
                  </a:lnTo>
                  <a:lnTo>
                    <a:pt x="1435938" y="0"/>
                  </a:lnTo>
                  <a:lnTo>
                    <a:pt x="2857322" y="0"/>
                  </a:lnTo>
                  <a:cubicBezTo>
                    <a:pt x="2989275" y="0"/>
                    <a:pt x="3096336" y="107061"/>
                    <a:pt x="3096336" y="239141"/>
                  </a:cubicBezTo>
                  <a:lnTo>
                    <a:pt x="3096336" y="597662"/>
                  </a:lnTo>
                  <a:lnTo>
                    <a:pt x="3096336" y="1195324"/>
                  </a:lnTo>
                  <a:cubicBezTo>
                    <a:pt x="3096336" y="1327404"/>
                    <a:pt x="2989275" y="1434465"/>
                    <a:pt x="2857322" y="1434465"/>
                  </a:cubicBezTo>
                  <a:lnTo>
                    <a:pt x="1290142" y="1434465"/>
                  </a:lnTo>
                  <a:lnTo>
                    <a:pt x="239090" y="1434465"/>
                  </a:lnTo>
                  <a:cubicBezTo>
                    <a:pt x="107048" y="1434465"/>
                    <a:pt x="13" y="1327404"/>
                    <a:pt x="13" y="1195324"/>
                  </a:cubicBezTo>
                  <a:lnTo>
                    <a:pt x="0" y="597662"/>
                  </a:lnTo>
                  <a:lnTo>
                    <a:pt x="0" y="239141"/>
                  </a:lnTo>
                  <a:lnTo>
                    <a:pt x="13" y="239141"/>
                  </a:lnTo>
                  <a:cubicBezTo>
                    <a:pt x="13" y="107061"/>
                    <a:pt x="107048" y="0"/>
                    <a:pt x="23909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DAD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215">
              <a:extLst>
                <a:ext uri="{FF2B5EF4-FFF2-40B4-BE49-F238E27FC236}">
                  <a16:creationId xmlns:a16="http://schemas.microsoft.com/office/drawing/2014/main" id="{F23EF6A6-C2A0-4E21-A512-54D032D38324}"/>
                </a:ext>
              </a:extLst>
            </p:cNvPr>
            <p:cNvSpPr/>
            <p:nvPr/>
          </p:nvSpPr>
          <p:spPr>
            <a:xfrm>
              <a:off x="0" y="2300097"/>
              <a:ext cx="3096336" cy="1434465"/>
            </a:xfrm>
            <a:custGeom>
              <a:avLst/>
              <a:gdLst/>
              <a:ahLst/>
              <a:cxnLst/>
              <a:rect l="0" t="0" r="0" b="0"/>
              <a:pathLst>
                <a:path w="3096336" h="1434465">
                  <a:moveTo>
                    <a:pt x="3096336" y="1195324"/>
                  </a:moveTo>
                  <a:cubicBezTo>
                    <a:pt x="3096336" y="1327404"/>
                    <a:pt x="2989275" y="1434465"/>
                    <a:pt x="2857322" y="1434465"/>
                  </a:cubicBezTo>
                  <a:cubicBezTo>
                    <a:pt x="2857322" y="1434465"/>
                    <a:pt x="2857322" y="1434465"/>
                    <a:pt x="2857322" y="1434465"/>
                  </a:cubicBezTo>
                  <a:lnTo>
                    <a:pt x="2857322" y="1434465"/>
                  </a:lnTo>
                  <a:lnTo>
                    <a:pt x="1290142" y="1434465"/>
                  </a:lnTo>
                  <a:lnTo>
                    <a:pt x="1290142" y="1434465"/>
                  </a:lnTo>
                  <a:lnTo>
                    <a:pt x="239090" y="1434465"/>
                  </a:lnTo>
                  <a:lnTo>
                    <a:pt x="239090" y="1434465"/>
                  </a:lnTo>
                  <a:cubicBezTo>
                    <a:pt x="107048" y="1434465"/>
                    <a:pt x="13" y="1327404"/>
                    <a:pt x="13" y="1195324"/>
                  </a:cubicBezTo>
                  <a:cubicBezTo>
                    <a:pt x="13" y="1195324"/>
                    <a:pt x="13" y="1195324"/>
                    <a:pt x="13" y="1195324"/>
                  </a:cubicBezTo>
                  <a:lnTo>
                    <a:pt x="13" y="1195324"/>
                  </a:lnTo>
                  <a:lnTo>
                    <a:pt x="0" y="597662"/>
                  </a:lnTo>
                  <a:lnTo>
                    <a:pt x="0" y="597662"/>
                  </a:lnTo>
                  <a:lnTo>
                    <a:pt x="0" y="239014"/>
                  </a:lnTo>
                  <a:lnTo>
                    <a:pt x="0" y="239141"/>
                  </a:lnTo>
                  <a:lnTo>
                    <a:pt x="13" y="239141"/>
                  </a:lnTo>
                  <a:cubicBezTo>
                    <a:pt x="13" y="107061"/>
                    <a:pt x="107048" y="0"/>
                    <a:pt x="239090" y="0"/>
                  </a:cubicBezTo>
                  <a:cubicBezTo>
                    <a:pt x="239090" y="0"/>
                    <a:pt x="239090" y="0"/>
                    <a:pt x="239090" y="0"/>
                  </a:cubicBezTo>
                  <a:lnTo>
                    <a:pt x="239090" y="0"/>
                  </a:lnTo>
                  <a:lnTo>
                    <a:pt x="1435938" y="0"/>
                  </a:lnTo>
                  <a:lnTo>
                    <a:pt x="1290142" y="0"/>
                  </a:lnTo>
                  <a:lnTo>
                    <a:pt x="2857322" y="0"/>
                  </a:lnTo>
                  <a:lnTo>
                    <a:pt x="2857322" y="0"/>
                  </a:lnTo>
                  <a:cubicBezTo>
                    <a:pt x="2989275" y="0"/>
                    <a:pt x="3096336" y="107061"/>
                    <a:pt x="3096336" y="239141"/>
                  </a:cubicBezTo>
                  <a:cubicBezTo>
                    <a:pt x="3096336" y="239141"/>
                    <a:pt x="3096336" y="239141"/>
                    <a:pt x="3096336" y="239141"/>
                  </a:cubicBezTo>
                  <a:lnTo>
                    <a:pt x="3096336" y="239141"/>
                  </a:lnTo>
                  <a:lnTo>
                    <a:pt x="3096336" y="239014"/>
                  </a:lnTo>
                  <a:lnTo>
                    <a:pt x="3096336" y="597662"/>
                  </a:lnTo>
                  <a:lnTo>
                    <a:pt x="3096336" y="597662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Rectangle 20197">
              <a:extLst>
                <a:ext uri="{FF2B5EF4-FFF2-40B4-BE49-F238E27FC236}">
                  <a16:creationId xmlns:a16="http://schemas.microsoft.com/office/drawing/2014/main" id="{D7B1E600-CF3B-414A-AEA4-CD2958707E21}"/>
                </a:ext>
              </a:extLst>
            </p:cNvPr>
            <p:cNvSpPr/>
            <p:nvPr/>
          </p:nvSpPr>
          <p:spPr>
            <a:xfrm>
              <a:off x="598957" y="2469933"/>
              <a:ext cx="188429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0198">
              <a:extLst>
                <a:ext uri="{FF2B5EF4-FFF2-40B4-BE49-F238E27FC236}">
                  <a16:creationId xmlns:a16="http://schemas.microsoft.com/office/drawing/2014/main" id="{78447682-9130-4BAB-8678-156F0516DAE5}"/>
                </a:ext>
              </a:extLst>
            </p:cNvPr>
            <p:cNvSpPr/>
            <p:nvPr/>
          </p:nvSpPr>
          <p:spPr>
            <a:xfrm>
              <a:off x="740633" y="2469933"/>
              <a:ext cx="233604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Arial" panose="020B0604020202020204" pitchFamily="34" charset="0"/>
                </a:rPr>
                <a:t> группа: группа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0199">
              <a:extLst>
                <a:ext uri="{FF2B5EF4-FFF2-40B4-BE49-F238E27FC236}">
                  <a16:creationId xmlns:a16="http://schemas.microsoft.com/office/drawing/2014/main" id="{871EAEC3-AE32-47F8-927D-63C18B64FD6C}"/>
                </a:ext>
              </a:extLst>
            </p:cNvPr>
            <p:cNvSpPr/>
            <p:nvPr/>
          </p:nvSpPr>
          <p:spPr>
            <a:xfrm>
              <a:off x="2497058" y="2469933"/>
              <a:ext cx="94214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218">
              <a:extLst>
                <a:ext uri="{FF2B5EF4-FFF2-40B4-BE49-F238E27FC236}">
                  <a16:creationId xmlns:a16="http://schemas.microsoft.com/office/drawing/2014/main" id="{20D53106-0382-4D63-B755-4368D6AC410F}"/>
                </a:ext>
              </a:extLst>
            </p:cNvPr>
            <p:cNvSpPr/>
            <p:nvPr/>
          </p:nvSpPr>
          <p:spPr>
            <a:xfrm>
              <a:off x="980008" y="2774955"/>
              <a:ext cx="160582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«РИСКА»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219">
              <a:extLst>
                <a:ext uri="{FF2B5EF4-FFF2-40B4-BE49-F238E27FC236}">
                  <a16:creationId xmlns:a16="http://schemas.microsoft.com/office/drawing/2014/main" id="{34EB70DC-3E9E-47E1-B7EE-DB9FE74FE20F}"/>
                </a:ext>
              </a:extLst>
            </p:cNvPr>
            <p:cNvSpPr/>
            <p:nvPr/>
          </p:nvSpPr>
          <p:spPr>
            <a:xfrm>
              <a:off x="2185746" y="2729914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220">
              <a:extLst>
                <a:ext uri="{FF2B5EF4-FFF2-40B4-BE49-F238E27FC236}">
                  <a16:creationId xmlns:a16="http://schemas.microsoft.com/office/drawing/2014/main" id="{19EF157A-ACAC-408F-BAD3-32EC9FD01343}"/>
                </a:ext>
              </a:extLst>
            </p:cNvPr>
            <p:cNvSpPr/>
            <p:nvPr/>
          </p:nvSpPr>
          <p:spPr>
            <a:xfrm>
              <a:off x="190525" y="3034714"/>
              <a:ext cx="11272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221">
              <a:extLst>
                <a:ext uri="{FF2B5EF4-FFF2-40B4-BE49-F238E27FC236}">
                  <a16:creationId xmlns:a16="http://schemas.microsoft.com/office/drawing/2014/main" id="{E2D1169A-1899-427F-8EAD-FA4F1AB873F0}"/>
                </a:ext>
              </a:extLst>
            </p:cNvPr>
            <p:cNvSpPr/>
            <p:nvPr/>
          </p:nvSpPr>
          <p:spPr>
            <a:xfrm>
              <a:off x="275869" y="3079754"/>
              <a:ext cx="3589408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учащиеся, набравшие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222">
              <a:extLst>
                <a:ext uri="{FF2B5EF4-FFF2-40B4-BE49-F238E27FC236}">
                  <a16:creationId xmlns:a16="http://schemas.microsoft.com/office/drawing/2014/main" id="{08B4C3D9-3260-46EA-9E95-971B6FA6D9DA}"/>
                </a:ext>
              </a:extLst>
            </p:cNvPr>
            <p:cNvSpPr/>
            <p:nvPr/>
          </p:nvSpPr>
          <p:spPr>
            <a:xfrm>
              <a:off x="824560" y="3339513"/>
              <a:ext cx="18825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2223">
              <a:extLst>
                <a:ext uri="{FF2B5EF4-FFF2-40B4-BE49-F238E27FC236}">
                  <a16:creationId xmlns:a16="http://schemas.microsoft.com/office/drawing/2014/main" id="{0C8CBABC-D58B-4316-A2DA-AE497C772FFE}"/>
                </a:ext>
              </a:extLst>
            </p:cNvPr>
            <p:cNvSpPr/>
            <p:nvPr/>
          </p:nvSpPr>
          <p:spPr>
            <a:xfrm>
              <a:off x="966292" y="3339513"/>
              <a:ext cx="11272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20158">
              <a:extLst>
                <a:ext uri="{FF2B5EF4-FFF2-40B4-BE49-F238E27FC236}">
                  <a16:creationId xmlns:a16="http://schemas.microsoft.com/office/drawing/2014/main" id="{456D9BB9-AD81-4245-BF7A-AD0EA3CD8F58}"/>
                </a:ext>
              </a:extLst>
            </p:cNvPr>
            <p:cNvSpPr/>
            <p:nvPr/>
          </p:nvSpPr>
          <p:spPr>
            <a:xfrm>
              <a:off x="1051636" y="3384554"/>
              <a:ext cx="18820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7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20159">
              <a:extLst>
                <a:ext uri="{FF2B5EF4-FFF2-40B4-BE49-F238E27FC236}">
                  <a16:creationId xmlns:a16="http://schemas.microsoft.com/office/drawing/2014/main" id="{A1D0E702-55C4-4C1E-980A-BD73294BE9F4}"/>
                </a:ext>
              </a:extLst>
            </p:cNvPr>
            <p:cNvSpPr/>
            <p:nvPr/>
          </p:nvSpPr>
          <p:spPr>
            <a:xfrm>
              <a:off x="1193143" y="3384554"/>
              <a:ext cx="132148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баллов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2225">
              <a:extLst>
                <a:ext uri="{FF2B5EF4-FFF2-40B4-BE49-F238E27FC236}">
                  <a16:creationId xmlns:a16="http://schemas.microsoft.com/office/drawing/2014/main" id="{8B010CC2-4ABE-4122-B833-3ABDA627E8F5}"/>
                </a:ext>
              </a:extLst>
            </p:cNvPr>
            <p:cNvSpPr/>
            <p:nvPr/>
          </p:nvSpPr>
          <p:spPr>
            <a:xfrm>
              <a:off x="2185746" y="3339513"/>
              <a:ext cx="11272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)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2226">
              <a:extLst>
                <a:ext uri="{FF2B5EF4-FFF2-40B4-BE49-F238E27FC236}">
                  <a16:creationId xmlns:a16="http://schemas.microsoft.com/office/drawing/2014/main" id="{14F7CA51-C69F-46B4-BF63-273BD6081D30}"/>
                </a:ext>
              </a:extLst>
            </p:cNvPr>
            <p:cNvSpPr/>
            <p:nvPr/>
          </p:nvSpPr>
          <p:spPr>
            <a:xfrm>
              <a:off x="2271090" y="3339513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Shape 2227">
              <a:extLst>
                <a:ext uri="{FF2B5EF4-FFF2-40B4-BE49-F238E27FC236}">
                  <a16:creationId xmlns:a16="http://schemas.microsoft.com/office/drawing/2014/main" id="{A340A86B-2E00-43A8-AD3C-F134BC46574C}"/>
                </a:ext>
              </a:extLst>
            </p:cNvPr>
            <p:cNvSpPr/>
            <p:nvPr/>
          </p:nvSpPr>
          <p:spPr>
            <a:xfrm>
              <a:off x="4825188" y="2293747"/>
              <a:ext cx="3095752" cy="1440815"/>
            </a:xfrm>
            <a:custGeom>
              <a:avLst/>
              <a:gdLst/>
              <a:ahLst/>
              <a:cxnLst/>
              <a:rect l="0" t="0" r="0" b="0"/>
              <a:pathLst>
                <a:path w="3095752" h="1440815">
                  <a:moveTo>
                    <a:pt x="240157" y="0"/>
                  </a:moveTo>
                  <a:lnTo>
                    <a:pt x="1289812" y="0"/>
                  </a:lnTo>
                  <a:lnTo>
                    <a:pt x="1435354" y="0"/>
                  </a:lnTo>
                  <a:lnTo>
                    <a:pt x="2855595" y="0"/>
                  </a:lnTo>
                  <a:cubicBezTo>
                    <a:pt x="2988183" y="0"/>
                    <a:pt x="3095752" y="107569"/>
                    <a:pt x="3095752" y="240157"/>
                  </a:cubicBezTo>
                  <a:lnTo>
                    <a:pt x="3095752" y="600329"/>
                  </a:lnTo>
                  <a:lnTo>
                    <a:pt x="3095752" y="1200658"/>
                  </a:lnTo>
                  <a:cubicBezTo>
                    <a:pt x="3095752" y="1333246"/>
                    <a:pt x="2988183" y="1440815"/>
                    <a:pt x="2855595" y="1440815"/>
                  </a:cubicBezTo>
                  <a:lnTo>
                    <a:pt x="1289812" y="1440815"/>
                  </a:lnTo>
                  <a:lnTo>
                    <a:pt x="240157" y="1440815"/>
                  </a:lnTo>
                  <a:cubicBezTo>
                    <a:pt x="107569" y="1440815"/>
                    <a:pt x="0" y="1333246"/>
                    <a:pt x="0" y="1200658"/>
                  </a:cubicBezTo>
                  <a:lnTo>
                    <a:pt x="0" y="600329"/>
                  </a:lnTo>
                  <a:lnTo>
                    <a:pt x="0" y="240157"/>
                  </a:lnTo>
                  <a:cubicBezTo>
                    <a:pt x="0" y="107569"/>
                    <a:pt x="107569" y="0"/>
                    <a:pt x="240157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DAD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2228">
              <a:extLst>
                <a:ext uri="{FF2B5EF4-FFF2-40B4-BE49-F238E27FC236}">
                  <a16:creationId xmlns:a16="http://schemas.microsoft.com/office/drawing/2014/main" id="{8485472F-2A47-4E01-9084-C311E7A30FB4}"/>
                </a:ext>
              </a:extLst>
            </p:cNvPr>
            <p:cNvSpPr/>
            <p:nvPr/>
          </p:nvSpPr>
          <p:spPr>
            <a:xfrm>
              <a:off x="4825188" y="2293747"/>
              <a:ext cx="3095752" cy="1440815"/>
            </a:xfrm>
            <a:custGeom>
              <a:avLst/>
              <a:gdLst/>
              <a:ahLst/>
              <a:cxnLst/>
              <a:rect l="0" t="0" r="0" b="0"/>
              <a:pathLst>
                <a:path w="3095752" h="1440815">
                  <a:moveTo>
                    <a:pt x="3095752" y="1200658"/>
                  </a:moveTo>
                  <a:cubicBezTo>
                    <a:pt x="3095752" y="1333246"/>
                    <a:pt x="2988183" y="1440815"/>
                    <a:pt x="2855595" y="1440815"/>
                  </a:cubicBezTo>
                  <a:cubicBezTo>
                    <a:pt x="2855595" y="1440815"/>
                    <a:pt x="2855595" y="1440815"/>
                    <a:pt x="2855595" y="1440815"/>
                  </a:cubicBezTo>
                  <a:lnTo>
                    <a:pt x="2855595" y="1440815"/>
                  </a:lnTo>
                  <a:lnTo>
                    <a:pt x="1289812" y="1440815"/>
                  </a:lnTo>
                  <a:lnTo>
                    <a:pt x="1289812" y="1440815"/>
                  </a:lnTo>
                  <a:lnTo>
                    <a:pt x="240157" y="1440815"/>
                  </a:lnTo>
                  <a:lnTo>
                    <a:pt x="240157" y="1440815"/>
                  </a:lnTo>
                  <a:cubicBezTo>
                    <a:pt x="107569" y="1440815"/>
                    <a:pt x="0" y="1333246"/>
                    <a:pt x="0" y="1200658"/>
                  </a:cubicBezTo>
                  <a:cubicBezTo>
                    <a:pt x="0" y="1200658"/>
                    <a:pt x="0" y="1200658"/>
                    <a:pt x="0" y="1200658"/>
                  </a:cubicBezTo>
                  <a:lnTo>
                    <a:pt x="0" y="1200658"/>
                  </a:lnTo>
                  <a:lnTo>
                    <a:pt x="0" y="600329"/>
                  </a:lnTo>
                  <a:lnTo>
                    <a:pt x="0" y="600329"/>
                  </a:lnTo>
                  <a:lnTo>
                    <a:pt x="0" y="240157"/>
                  </a:lnTo>
                  <a:lnTo>
                    <a:pt x="0" y="240157"/>
                  </a:lnTo>
                  <a:lnTo>
                    <a:pt x="0" y="240157"/>
                  </a:lnTo>
                  <a:cubicBezTo>
                    <a:pt x="0" y="107569"/>
                    <a:pt x="107569" y="0"/>
                    <a:pt x="240157" y="0"/>
                  </a:cubicBezTo>
                  <a:cubicBezTo>
                    <a:pt x="240157" y="0"/>
                    <a:pt x="240157" y="0"/>
                    <a:pt x="240157" y="0"/>
                  </a:cubicBezTo>
                  <a:lnTo>
                    <a:pt x="240157" y="0"/>
                  </a:lnTo>
                  <a:lnTo>
                    <a:pt x="1435354" y="0"/>
                  </a:lnTo>
                  <a:lnTo>
                    <a:pt x="1289812" y="0"/>
                  </a:lnTo>
                  <a:lnTo>
                    <a:pt x="2855595" y="0"/>
                  </a:lnTo>
                  <a:lnTo>
                    <a:pt x="2855595" y="0"/>
                  </a:lnTo>
                  <a:cubicBezTo>
                    <a:pt x="2988183" y="0"/>
                    <a:pt x="3095752" y="107569"/>
                    <a:pt x="3095752" y="240157"/>
                  </a:cubicBezTo>
                  <a:cubicBezTo>
                    <a:pt x="3095752" y="240157"/>
                    <a:pt x="3095752" y="240157"/>
                    <a:pt x="3095752" y="240157"/>
                  </a:cubicBezTo>
                  <a:lnTo>
                    <a:pt x="3095752" y="240157"/>
                  </a:lnTo>
                  <a:lnTo>
                    <a:pt x="3095752" y="240157"/>
                  </a:lnTo>
                  <a:lnTo>
                    <a:pt x="3095752" y="600329"/>
                  </a:lnTo>
                  <a:lnTo>
                    <a:pt x="3095752" y="600329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Rectangle 20201">
              <a:extLst>
                <a:ext uri="{FF2B5EF4-FFF2-40B4-BE49-F238E27FC236}">
                  <a16:creationId xmlns:a16="http://schemas.microsoft.com/office/drawing/2014/main" id="{02E23D1B-32B1-4304-AF8E-1DF0D6EC86FA}"/>
                </a:ext>
              </a:extLst>
            </p:cNvPr>
            <p:cNvSpPr/>
            <p:nvPr/>
          </p:nvSpPr>
          <p:spPr>
            <a:xfrm>
              <a:off x="5464915" y="2471932"/>
              <a:ext cx="112075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Arial" panose="020B0604020202020204" pitchFamily="34" charset="0"/>
                </a:rPr>
                <a:t> группа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20200">
              <a:extLst>
                <a:ext uri="{FF2B5EF4-FFF2-40B4-BE49-F238E27FC236}">
                  <a16:creationId xmlns:a16="http://schemas.microsoft.com/office/drawing/2014/main" id="{1077BAC8-15C5-4B05-AAEB-0978EC6C1984}"/>
                </a:ext>
              </a:extLst>
            </p:cNvPr>
            <p:cNvSpPr/>
            <p:nvPr/>
          </p:nvSpPr>
          <p:spPr>
            <a:xfrm>
              <a:off x="5323409" y="2471932"/>
              <a:ext cx="18820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20151">
              <a:extLst>
                <a:ext uri="{FF2B5EF4-FFF2-40B4-BE49-F238E27FC236}">
                  <a16:creationId xmlns:a16="http://schemas.microsoft.com/office/drawing/2014/main" id="{6475AAF2-AE99-4CBD-9B99-FF2A42098033}"/>
                </a:ext>
              </a:extLst>
            </p:cNvPr>
            <p:cNvSpPr/>
            <p:nvPr/>
          </p:nvSpPr>
          <p:spPr>
            <a:xfrm>
              <a:off x="6378920" y="2471932"/>
              <a:ext cx="1485658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средний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20150">
              <a:extLst>
                <a:ext uri="{FF2B5EF4-FFF2-40B4-BE49-F238E27FC236}">
                  <a16:creationId xmlns:a16="http://schemas.microsoft.com/office/drawing/2014/main" id="{6D3E2CA8-5E94-4DDA-B647-2418D60204DB}"/>
                </a:ext>
              </a:extLst>
            </p:cNvPr>
            <p:cNvSpPr/>
            <p:nvPr/>
          </p:nvSpPr>
          <p:spPr>
            <a:xfrm>
              <a:off x="6308167" y="2471932"/>
              <a:ext cx="9410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2232">
              <a:extLst>
                <a:ext uri="{FF2B5EF4-FFF2-40B4-BE49-F238E27FC236}">
                  <a16:creationId xmlns:a16="http://schemas.microsoft.com/office/drawing/2014/main" id="{111BCC5E-4BE2-4FDA-97E4-E50FBAA44EED}"/>
                </a:ext>
              </a:extLst>
            </p:cNvPr>
            <p:cNvSpPr/>
            <p:nvPr/>
          </p:nvSpPr>
          <p:spPr>
            <a:xfrm>
              <a:off x="5896433" y="2777113"/>
              <a:ext cx="126902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уровень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2233">
              <a:extLst>
                <a:ext uri="{FF2B5EF4-FFF2-40B4-BE49-F238E27FC236}">
                  <a16:creationId xmlns:a16="http://schemas.microsoft.com/office/drawing/2014/main" id="{BA628E87-CC3D-47A5-B3E8-DE7046C471BF}"/>
                </a:ext>
              </a:extLst>
            </p:cNvPr>
            <p:cNvSpPr/>
            <p:nvPr/>
          </p:nvSpPr>
          <p:spPr>
            <a:xfrm>
              <a:off x="6850710" y="2732072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20154">
              <a:extLst>
                <a:ext uri="{FF2B5EF4-FFF2-40B4-BE49-F238E27FC236}">
                  <a16:creationId xmlns:a16="http://schemas.microsoft.com/office/drawing/2014/main" id="{F1B36C0F-65D1-4C46-8847-07917EBAED97}"/>
                </a:ext>
              </a:extLst>
            </p:cNvPr>
            <p:cNvSpPr/>
            <p:nvPr/>
          </p:nvSpPr>
          <p:spPr>
            <a:xfrm>
              <a:off x="5017084" y="3081913"/>
              <a:ext cx="11271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20155">
              <a:extLst>
                <a:ext uri="{FF2B5EF4-FFF2-40B4-BE49-F238E27FC236}">
                  <a16:creationId xmlns:a16="http://schemas.microsoft.com/office/drawing/2014/main" id="{051880DC-599A-4F50-B2E0-7C36A856DDD1}"/>
                </a:ext>
              </a:extLst>
            </p:cNvPr>
            <p:cNvSpPr/>
            <p:nvPr/>
          </p:nvSpPr>
          <p:spPr>
            <a:xfrm>
              <a:off x="5101835" y="3081913"/>
              <a:ext cx="1541848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учащиеся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2235">
              <a:extLst>
                <a:ext uri="{FF2B5EF4-FFF2-40B4-BE49-F238E27FC236}">
                  <a16:creationId xmlns:a16="http://schemas.microsoft.com/office/drawing/2014/main" id="{FE5809FD-90A2-49DE-B5B3-BC2EB893874F}"/>
                </a:ext>
              </a:extLst>
            </p:cNvPr>
            <p:cNvSpPr/>
            <p:nvPr/>
          </p:nvSpPr>
          <p:spPr>
            <a:xfrm>
              <a:off x="6260669" y="3081913"/>
              <a:ext cx="204925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набравшие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20161">
              <a:extLst>
                <a:ext uri="{FF2B5EF4-FFF2-40B4-BE49-F238E27FC236}">
                  <a16:creationId xmlns:a16="http://schemas.microsoft.com/office/drawing/2014/main" id="{030541FF-8E43-48CC-B302-ED01FF57FEC7}"/>
                </a:ext>
              </a:extLst>
            </p:cNvPr>
            <p:cNvSpPr/>
            <p:nvPr/>
          </p:nvSpPr>
          <p:spPr>
            <a:xfrm>
              <a:off x="5544389" y="3341672"/>
              <a:ext cx="18825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8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20162">
              <a:extLst>
                <a:ext uri="{FF2B5EF4-FFF2-40B4-BE49-F238E27FC236}">
                  <a16:creationId xmlns:a16="http://schemas.microsoft.com/office/drawing/2014/main" id="{4598214C-28B3-4D3A-B9BE-61A8477CF002}"/>
                </a:ext>
              </a:extLst>
            </p:cNvPr>
            <p:cNvSpPr/>
            <p:nvPr/>
          </p:nvSpPr>
          <p:spPr>
            <a:xfrm>
              <a:off x="5686121" y="3341672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2237">
              <a:extLst>
                <a:ext uri="{FF2B5EF4-FFF2-40B4-BE49-F238E27FC236}">
                  <a16:creationId xmlns:a16="http://schemas.microsoft.com/office/drawing/2014/main" id="{00A35F28-1DC9-4CF6-B235-8CFFE04BAC34}"/>
                </a:ext>
              </a:extLst>
            </p:cNvPr>
            <p:cNvSpPr/>
            <p:nvPr/>
          </p:nvSpPr>
          <p:spPr>
            <a:xfrm>
              <a:off x="5754701" y="3341672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2238">
              <a:extLst>
                <a:ext uri="{FF2B5EF4-FFF2-40B4-BE49-F238E27FC236}">
                  <a16:creationId xmlns:a16="http://schemas.microsoft.com/office/drawing/2014/main" id="{AF31D512-DA57-4BC1-9625-558FBBCFF875}"/>
                </a:ext>
              </a:extLst>
            </p:cNvPr>
            <p:cNvSpPr/>
            <p:nvPr/>
          </p:nvSpPr>
          <p:spPr>
            <a:xfrm>
              <a:off x="5840045" y="3341672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20164">
              <a:extLst>
                <a:ext uri="{FF2B5EF4-FFF2-40B4-BE49-F238E27FC236}">
                  <a16:creationId xmlns:a16="http://schemas.microsoft.com/office/drawing/2014/main" id="{2FDA458C-EC63-4775-A2D6-9FE53AE948F5}"/>
                </a:ext>
              </a:extLst>
            </p:cNvPr>
            <p:cNvSpPr/>
            <p:nvPr/>
          </p:nvSpPr>
          <p:spPr>
            <a:xfrm>
              <a:off x="5908624" y="3386714"/>
              <a:ext cx="37640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22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20168">
              <a:extLst>
                <a:ext uri="{FF2B5EF4-FFF2-40B4-BE49-F238E27FC236}">
                  <a16:creationId xmlns:a16="http://schemas.microsoft.com/office/drawing/2014/main" id="{35DA1A4F-7AEF-4F03-8FB8-4271045B9C7E}"/>
                </a:ext>
              </a:extLst>
            </p:cNvPr>
            <p:cNvSpPr/>
            <p:nvPr/>
          </p:nvSpPr>
          <p:spPr>
            <a:xfrm>
              <a:off x="6191637" y="3386714"/>
              <a:ext cx="1231785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баллов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20166">
              <a:extLst>
                <a:ext uri="{FF2B5EF4-FFF2-40B4-BE49-F238E27FC236}">
                  <a16:creationId xmlns:a16="http://schemas.microsoft.com/office/drawing/2014/main" id="{1796888A-6F30-4D50-9DF5-2DBB1E414620}"/>
                </a:ext>
              </a:extLst>
            </p:cNvPr>
            <p:cNvSpPr/>
            <p:nvPr/>
          </p:nvSpPr>
          <p:spPr>
            <a:xfrm>
              <a:off x="7117791" y="3386714"/>
              <a:ext cx="11271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)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2240">
              <a:extLst>
                <a:ext uri="{FF2B5EF4-FFF2-40B4-BE49-F238E27FC236}">
                  <a16:creationId xmlns:a16="http://schemas.microsoft.com/office/drawing/2014/main" id="{4F215077-B8C5-419D-8A58-195ACA9ABEBF}"/>
                </a:ext>
              </a:extLst>
            </p:cNvPr>
            <p:cNvSpPr/>
            <p:nvPr/>
          </p:nvSpPr>
          <p:spPr>
            <a:xfrm>
              <a:off x="7204278" y="3341672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Shape 2241">
              <a:extLst>
                <a:ext uri="{FF2B5EF4-FFF2-40B4-BE49-F238E27FC236}">
                  <a16:creationId xmlns:a16="http://schemas.microsoft.com/office/drawing/2014/main" id="{2F999CAD-5598-48FA-9E3F-E1CAAF7D4AF7}"/>
                </a:ext>
              </a:extLst>
            </p:cNvPr>
            <p:cNvSpPr/>
            <p:nvPr/>
          </p:nvSpPr>
          <p:spPr>
            <a:xfrm>
              <a:off x="2592273" y="3950589"/>
              <a:ext cx="3240405" cy="1512151"/>
            </a:xfrm>
            <a:custGeom>
              <a:avLst/>
              <a:gdLst/>
              <a:ahLst/>
              <a:cxnLst/>
              <a:rect l="0" t="0" r="0" b="0"/>
              <a:pathLst>
                <a:path w="3240405" h="1512151">
                  <a:moveTo>
                    <a:pt x="252095" y="0"/>
                  </a:moveTo>
                  <a:lnTo>
                    <a:pt x="1350137" y="0"/>
                  </a:lnTo>
                  <a:lnTo>
                    <a:pt x="1501775" y="0"/>
                  </a:lnTo>
                  <a:lnTo>
                    <a:pt x="2988310" y="0"/>
                  </a:lnTo>
                  <a:cubicBezTo>
                    <a:pt x="3127502" y="0"/>
                    <a:pt x="3240405" y="112776"/>
                    <a:pt x="3240405" y="251968"/>
                  </a:cubicBezTo>
                  <a:lnTo>
                    <a:pt x="3240405" y="630047"/>
                  </a:lnTo>
                  <a:lnTo>
                    <a:pt x="3240405" y="1260119"/>
                  </a:lnTo>
                  <a:cubicBezTo>
                    <a:pt x="3240405" y="1399311"/>
                    <a:pt x="3127502" y="1512151"/>
                    <a:pt x="2988310" y="1512151"/>
                  </a:cubicBezTo>
                  <a:lnTo>
                    <a:pt x="1350137" y="1512151"/>
                  </a:lnTo>
                  <a:lnTo>
                    <a:pt x="252095" y="1512151"/>
                  </a:lnTo>
                  <a:cubicBezTo>
                    <a:pt x="112903" y="1512151"/>
                    <a:pt x="0" y="1399311"/>
                    <a:pt x="0" y="1260119"/>
                  </a:cubicBezTo>
                  <a:lnTo>
                    <a:pt x="0" y="630047"/>
                  </a:lnTo>
                  <a:lnTo>
                    <a:pt x="0" y="251968"/>
                  </a:lnTo>
                  <a:cubicBezTo>
                    <a:pt x="0" y="112776"/>
                    <a:pt x="112903" y="0"/>
                    <a:pt x="252095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DAD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2242">
              <a:extLst>
                <a:ext uri="{FF2B5EF4-FFF2-40B4-BE49-F238E27FC236}">
                  <a16:creationId xmlns:a16="http://schemas.microsoft.com/office/drawing/2014/main" id="{9D29D3F3-66DD-4D2E-931F-9D9749731EFE}"/>
                </a:ext>
              </a:extLst>
            </p:cNvPr>
            <p:cNvSpPr/>
            <p:nvPr/>
          </p:nvSpPr>
          <p:spPr>
            <a:xfrm>
              <a:off x="2592273" y="3950589"/>
              <a:ext cx="3240405" cy="1512151"/>
            </a:xfrm>
            <a:custGeom>
              <a:avLst/>
              <a:gdLst/>
              <a:ahLst/>
              <a:cxnLst/>
              <a:rect l="0" t="0" r="0" b="0"/>
              <a:pathLst>
                <a:path w="3240405" h="1512151">
                  <a:moveTo>
                    <a:pt x="3240405" y="1260119"/>
                  </a:moveTo>
                  <a:cubicBezTo>
                    <a:pt x="3240405" y="1399311"/>
                    <a:pt x="3127502" y="1512151"/>
                    <a:pt x="2988310" y="1512151"/>
                  </a:cubicBezTo>
                  <a:cubicBezTo>
                    <a:pt x="2988310" y="1512151"/>
                    <a:pt x="2988310" y="1512151"/>
                    <a:pt x="2988310" y="1512151"/>
                  </a:cubicBezTo>
                  <a:lnTo>
                    <a:pt x="2988310" y="1512151"/>
                  </a:lnTo>
                  <a:lnTo>
                    <a:pt x="1350137" y="1512151"/>
                  </a:lnTo>
                  <a:lnTo>
                    <a:pt x="1350137" y="1512151"/>
                  </a:lnTo>
                  <a:lnTo>
                    <a:pt x="252095" y="1512151"/>
                  </a:lnTo>
                  <a:lnTo>
                    <a:pt x="252095" y="1512151"/>
                  </a:lnTo>
                  <a:cubicBezTo>
                    <a:pt x="112903" y="1512151"/>
                    <a:pt x="0" y="1399311"/>
                    <a:pt x="0" y="1260119"/>
                  </a:cubicBezTo>
                  <a:cubicBezTo>
                    <a:pt x="0" y="1260119"/>
                    <a:pt x="0" y="1260119"/>
                    <a:pt x="0" y="1260119"/>
                  </a:cubicBezTo>
                  <a:lnTo>
                    <a:pt x="0" y="1260119"/>
                  </a:lnTo>
                  <a:lnTo>
                    <a:pt x="0" y="630047"/>
                  </a:lnTo>
                  <a:lnTo>
                    <a:pt x="0" y="630047"/>
                  </a:lnTo>
                  <a:lnTo>
                    <a:pt x="0" y="251968"/>
                  </a:lnTo>
                  <a:lnTo>
                    <a:pt x="0" y="251968"/>
                  </a:lnTo>
                  <a:lnTo>
                    <a:pt x="0" y="251968"/>
                  </a:lnTo>
                  <a:cubicBezTo>
                    <a:pt x="0" y="112776"/>
                    <a:pt x="112903" y="0"/>
                    <a:pt x="252095" y="0"/>
                  </a:cubicBezTo>
                  <a:cubicBezTo>
                    <a:pt x="252095" y="0"/>
                    <a:pt x="252095" y="0"/>
                    <a:pt x="252095" y="0"/>
                  </a:cubicBezTo>
                  <a:lnTo>
                    <a:pt x="252095" y="0"/>
                  </a:lnTo>
                  <a:lnTo>
                    <a:pt x="1501775" y="0"/>
                  </a:lnTo>
                  <a:lnTo>
                    <a:pt x="1350137" y="0"/>
                  </a:lnTo>
                  <a:lnTo>
                    <a:pt x="2988310" y="0"/>
                  </a:lnTo>
                  <a:lnTo>
                    <a:pt x="2988310" y="0"/>
                  </a:lnTo>
                  <a:cubicBezTo>
                    <a:pt x="3127502" y="0"/>
                    <a:pt x="3240405" y="112776"/>
                    <a:pt x="3240405" y="251968"/>
                  </a:cubicBezTo>
                  <a:cubicBezTo>
                    <a:pt x="3240405" y="251968"/>
                    <a:pt x="3240405" y="251968"/>
                    <a:pt x="3240405" y="251968"/>
                  </a:cubicBezTo>
                  <a:lnTo>
                    <a:pt x="3240405" y="251968"/>
                  </a:lnTo>
                  <a:lnTo>
                    <a:pt x="3240405" y="251968"/>
                  </a:lnTo>
                  <a:lnTo>
                    <a:pt x="3240405" y="630047"/>
                  </a:lnTo>
                  <a:lnTo>
                    <a:pt x="3240405" y="630047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Rectangle 20169">
              <a:extLst>
                <a:ext uri="{FF2B5EF4-FFF2-40B4-BE49-F238E27FC236}">
                  <a16:creationId xmlns:a16="http://schemas.microsoft.com/office/drawing/2014/main" id="{A33EE02D-EF41-492B-9DB9-C239FD6BF357}"/>
                </a:ext>
              </a:extLst>
            </p:cNvPr>
            <p:cNvSpPr/>
            <p:nvPr/>
          </p:nvSpPr>
          <p:spPr>
            <a:xfrm>
              <a:off x="3097353" y="4211273"/>
              <a:ext cx="193368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20203">
              <a:extLst>
                <a:ext uri="{FF2B5EF4-FFF2-40B4-BE49-F238E27FC236}">
                  <a16:creationId xmlns:a16="http://schemas.microsoft.com/office/drawing/2014/main" id="{1CA3D776-25B3-4AEA-A8A0-21B3B1AEA87A}"/>
                </a:ext>
              </a:extLst>
            </p:cNvPr>
            <p:cNvSpPr/>
            <p:nvPr/>
          </p:nvSpPr>
          <p:spPr>
            <a:xfrm>
              <a:off x="3242132" y="4211273"/>
              <a:ext cx="107021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20202">
              <a:extLst>
                <a:ext uri="{FF2B5EF4-FFF2-40B4-BE49-F238E27FC236}">
                  <a16:creationId xmlns:a16="http://schemas.microsoft.com/office/drawing/2014/main" id="{F416FC9D-D62E-4F24-A06E-A5488F89FA54}"/>
                </a:ext>
              </a:extLst>
            </p:cNvPr>
            <p:cNvSpPr/>
            <p:nvPr/>
          </p:nvSpPr>
          <p:spPr>
            <a:xfrm>
              <a:off x="3322904" y="4211273"/>
              <a:ext cx="1084200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группа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20172">
              <a:extLst>
                <a:ext uri="{FF2B5EF4-FFF2-40B4-BE49-F238E27FC236}">
                  <a16:creationId xmlns:a16="http://schemas.microsoft.com/office/drawing/2014/main" id="{BF54ED16-20B1-4426-8306-C79ADD5A70F4}"/>
                </a:ext>
              </a:extLst>
            </p:cNvPr>
            <p:cNvSpPr/>
            <p:nvPr/>
          </p:nvSpPr>
          <p:spPr>
            <a:xfrm>
              <a:off x="4138244" y="4211273"/>
              <a:ext cx="138033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20174">
              <a:extLst>
                <a:ext uri="{FF2B5EF4-FFF2-40B4-BE49-F238E27FC236}">
                  <a16:creationId xmlns:a16="http://schemas.microsoft.com/office/drawing/2014/main" id="{7B367603-5F9C-4F41-A5AC-C1F97B072658}"/>
                </a:ext>
              </a:extLst>
            </p:cNvPr>
            <p:cNvSpPr/>
            <p:nvPr/>
          </p:nvSpPr>
          <p:spPr>
            <a:xfrm>
              <a:off x="4242029" y="4211273"/>
              <a:ext cx="1549682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высокий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2247">
              <a:extLst>
                <a:ext uri="{FF2B5EF4-FFF2-40B4-BE49-F238E27FC236}">
                  <a16:creationId xmlns:a16="http://schemas.microsoft.com/office/drawing/2014/main" id="{BDD8E49D-0658-4183-B625-BA97F77E1669}"/>
                </a:ext>
              </a:extLst>
            </p:cNvPr>
            <p:cNvSpPr/>
            <p:nvPr/>
          </p:nvSpPr>
          <p:spPr>
            <a:xfrm>
              <a:off x="3729812" y="4485614"/>
              <a:ext cx="1390088" cy="2967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уровень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2248">
              <a:extLst>
                <a:ext uri="{FF2B5EF4-FFF2-40B4-BE49-F238E27FC236}">
                  <a16:creationId xmlns:a16="http://schemas.microsoft.com/office/drawing/2014/main" id="{15679CB0-C166-4D2F-B9B3-31BF8EF0CEFD}"/>
                </a:ext>
              </a:extLst>
            </p:cNvPr>
            <p:cNvSpPr/>
            <p:nvPr/>
          </p:nvSpPr>
          <p:spPr>
            <a:xfrm>
              <a:off x="4773753" y="4485614"/>
              <a:ext cx="107164" cy="2967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20176">
              <a:extLst>
                <a:ext uri="{FF2B5EF4-FFF2-40B4-BE49-F238E27FC236}">
                  <a16:creationId xmlns:a16="http://schemas.microsoft.com/office/drawing/2014/main" id="{C30AF37F-47B2-4DB0-A718-E50BF9151389}"/>
                </a:ext>
              </a:extLst>
            </p:cNvPr>
            <p:cNvSpPr/>
            <p:nvPr/>
          </p:nvSpPr>
          <p:spPr>
            <a:xfrm>
              <a:off x="2842591" y="4760168"/>
              <a:ext cx="138033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20177">
              <a:extLst>
                <a:ext uri="{FF2B5EF4-FFF2-40B4-BE49-F238E27FC236}">
                  <a16:creationId xmlns:a16="http://schemas.microsoft.com/office/drawing/2014/main" id="{FC7F4CAA-28E0-4644-8057-C6CFC2820CFF}"/>
                </a:ext>
              </a:extLst>
            </p:cNvPr>
            <p:cNvSpPr/>
            <p:nvPr/>
          </p:nvSpPr>
          <p:spPr>
            <a:xfrm>
              <a:off x="2946375" y="4760168"/>
              <a:ext cx="1536304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учащиеся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2250">
              <a:extLst>
                <a:ext uri="{FF2B5EF4-FFF2-40B4-BE49-F238E27FC236}">
                  <a16:creationId xmlns:a16="http://schemas.microsoft.com/office/drawing/2014/main" id="{9E0590D2-C78A-46A6-A3D3-ECDB1AFCD84E}"/>
                </a:ext>
              </a:extLst>
            </p:cNvPr>
            <p:cNvSpPr/>
            <p:nvPr/>
          </p:nvSpPr>
          <p:spPr>
            <a:xfrm>
              <a:off x="4101668" y="4760168"/>
              <a:ext cx="2075668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набравшие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2251">
              <a:extLst>
                <a:ext uri="{FF2B5EF4-FFF2-40B4-BE49-F238E27FC236}">
                  <a16:creationId xmlns:a16="http://schemas.microsoft.com/office/drawing/2014/main" id="{89F1BBBF-7E3A-4F45-8CCF-99908C7942BD}"/>
                </a:ext>
              </a:extLst>
            </p:cNvPr>
            <p:cNvSpPr/>
            <p:nvPr/>
          </p:nvSpPr>
          <p:spPr>
            <a:xfrm>
              <a:off x="3170504" y="5034539"/>
              <a:ext cx="1027953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более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20178">
              <a:extLst>
                <a:ext uri="{FF2B5EF4-FFF2-40B4-BE49-F238E27FC236}">
                  <a16:creationId xmlns:a16="http://schemas.microsoft.com/office/drawing/2014/main" id="{0238DD9A-A412-4D04-A54E-5172053CA5A9}"/>
                </a:ext>
              </a:extLst>
            </p:cNvPr>
            <p:cNvSpPr/>
            <p:nvPr/>
          </p:nvSpPr>
          <p:spPr>
            <a:xfrm>
              <a:off x="3941648" y="5034539"/>
              <a:ext cx="386736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23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20180">
              <a:extLst>
                <a:ext uri="{FF2B5EF4-FFF2-40B4-BE49-F238E27FC236}">
                  <a16:creationId xmlns:a16="http://schemas.microsoft.com/office/drawing/2014/main" id="{DBED1EC7-6465-4A27-95C5-D2A9DD3B40B5}"/>
                </a:ext>
              </a:extLst>
            </p:cNvPr>
            <p:cNvSpPr/>
            <p:nvPr/>
          </p:nvSpPr>
          <p:spPr>
            <a:xfrm>
              <a:off x="4231285" y="5034539"/>
              <a:ext cx="1467592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баллов)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2253">
              <a:extLst>
                <a:ext uri="{FF2B5EF4-FFF2-40B4-BE49-F238E27FC236}">
                  <a16:creationId xmlns:a16="http://schemas.microsoft.com/office/drawing/2014/main" id="{0D125549-9E76-40C6-B630-168833777858}"/>
                </a:ext>
              </a:extLst>
            </p:cNvPr>
            <p:cNvSpPr/>
            <p:nvPr/>
          </p:nvSpPr>
          <p:spPr>
            <a:xfrm>
              <a:off x="5333441" y="5034539"/>
              <a:ext cx="107021" cy="296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1" name="Shape 2254">
              <a:extLst>
                <a:ext uri="{FF2B5EF4-FFF2-40B4-BE49-F238E27FC236}">
                  <a16:creationId xmlns:a16="http://schemas.microsoft.com/office/drawing/2014/main" id="{D774CD88-0BC2-4B59-BEB3-783C90EE4397}"/>
                </a:ext>
              </a:extLst>
            </p:cNvPr>
            <p:cNvSpPr/>
            <p:nvPr/>
          </p:nvSpPr>
          <p:spPr>
            <a:xfrm>
              <a:off x="1137361" y="1345438"/>
              <a:ext cx="727202" cy="870331"/>
            </a:xfrm>
            <a:custGeom>
              <a:avLst/>
              <a:gdLst/>
              <a:ahLst/>
              <a:cxnLst/>
              <a:rect l="0" t="0" r="0" b="0"/>
              <a:pathLst>
                <a:path w="727202" h="870331">
                  <a:moveTo>
                    <a:pt x="181864" y="0"/>
                  </a:moveTo>
                  <a:lnTo>
                    <a:pt x="545338" y="0"/>
                  </a:lnTo>
                  <a:lnTo>
                    <a:pt x="545338" y="506730"/>
                  </a:lnTo>
                  <a:lnTo>
                    <a:pt x="727202" y="506730"/>
                  </a:lnTo>
                  <a:lnTo>
                    <a:pt x="363601" y="870331"/>
                  </a:lnTo>
                  <a:lnTo>
                    <a:pt x="0" y="506730"/>
                  </a:lnTo>
                  <a:lnTo>
                    <a:pt x="181864" y="506730"/>
                  </a:lnTo>
                  <a:lnTo>
                    <a:pt x="181864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6DCE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2255">
              <a:extLst>
                <a:ext uri="{FF2B5EF4-FFF2-40B4-BE49-F238E27FC236}">
                  <a16:creationId xmlns:a16="http://schemas.microsoft.com/office/drawing/2014/main" id="{777E522D-D2C9-4DD3-9EF4-5EFE03491023}"/>
                </a:ext>
              </a:extLst>
            </p:cNvPr>
            <p:cNvSpPr/>
            <p:nvPr/>
          </p:nvSpPr>
          <p:spPr>
            <a:xfrm>
              <a:off x="1137361" y="1345438"/>
              <a:ext cx="727202" cy="870331"/>
            </a:xfrm>
            <a:custGeom>
              <a:avLst/>
              <a:gdLst/>
              <a:ahLst/>
              <a:cxnLst/>
              <a:rect l="0" t="0" r="0" b="0"/>
              <a:pathLst>
                <a:path w="727202" h="870331">
                  <a:moveTo>
                    <a:pt x="0" y="506730"/>
                  </a:moveTo>
                  <a:lnTo>
                    <a:pt x="181864" y="506730"/>
                  </a:lnTo>
                  <a:lnTo>
                    <a:pt x="181864" y="0"/>
                  </a:lnTo>
                  <a:lnTo>
                    <a:pt x="545338" y="0"/>
                  </a:lnTo>
                  <a:lnTo>
                    <a:pt x="545338" y="506730"/>
                  </a:lnTo>
                  <a:lnTo>
                    <a:pt x="727202" y="506730"/>
                  </a:lnTo>
                  <a:lnTo>
                    <a:pt x="363601" y="870331"/>
                  </a:lnTo>
                  <a:close/>
                </a:path>
              </a:pathLst>
            </a:custGeom>
            <a:ln w="25400" cap="flat">
              <a:miter lim="101600"/>
            </a:ln>
          </p:spPr>
          <p:style>
            <a:lnRef idx="1">
              <a:srgbClr val="79A1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2256">
              <a:extLst>
                <a:ext uri="{FF2B5EF4-FFF2-40B4-BE49-F238E27FC236}">
                  <a16:creationId xmlns:a16="http://schemas.microsoft.com/office/drawing/2014/main" id="{088B605E-CD43-42ED-BCB3-B78BF27BDC60}"/>
                </a:ext>
              </a:extLst>
            </p:cNvPr>
            <p:cNvSpPr/>
            <p:nvPr/>
          </p:nvSpPr>
          <p:spPr>
            <a:xfrm>
              <a:off x="5832678" y="1345438"/>
              <a:ext cx="727075" cy="870331"/>
            </a:xfrm>
            <a:custGeom>
              <a:avLst/>
              <a:gdLst/>
              <a:ahLst/>
              <a:cxnLst/>
              <a:rect l="0" t="0" r="0" b="0"/>
              <a:pathLst>
                <a:path w="727075" h="870331">
                  <a:moveTo>
                    <a:pt x="181737" y="0"/>
                  </a:moveTo>
                  <a:lnTo>
                    <a:pt x="545338" y="0"/>
                  </a:lnTo>
                  <a:lnTo>
                    <a:pt x="545338" y="506730"/>
                  </a:lnTo>
                  <a:lnTo>
                    <a:pt x="727075" y="506730"/>
                  </a:lnTo>
                  <a:lnTo>
                    <a:pt x="363601" y="870331"/>
                  </a:lnTo>
                  <a:lnTo>
                    <a:pt x="0" y="506730"/>
                  </a:lnTo>
                  <a:lnTo>
                    <a:pt x="181737" y="506730"/>
                  </a:lnTo>
                  <a:lnTo>
                    <a:pt x="181737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6DCE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2257">
              <a:extLst>
                <a:ext uri="{FF2B5EF4-FFF2-40B4-BE49-F238E27FC236}">
                  <a16:creationId xmlns:a16="http://schemas.microsoft.com/office/drawing/2014/main" id="{F679E17A-C394-4CCB-87F5-FF6108E60FF9}"/>
                </a:ext>
              </a:extLst>
            </p:cNvPr>
            <p:cNvSpPr/>
            <p:nvPr/>
          </p:nvSpPr>
          <p:spPr>
            <a:xfrm>
              <a:off x="5832678" y="1345438"/>
              <a:ext cx="727075" cy="870331"/>
            </a:xfrm>
            <a:custGeom>
              <a:avLst/>
              <a:gdLst/>
              <a:ahLst/>
              <a:cxnLst/>
              <a:rect l="0" t="0" r="0" b="0"/>
              <a:pathLst>
                <a:path w="727075" h="870331">
                  <a:moveTo>
                    <a:pt x="0" y="506730"/>
                  </a:moveTo>
                  <a:lnTo>
                    <a:pt x="181737" y="506730"/>
                  </a:lnTo>
                  <a:lnTo>
                    <a:pt x="181737" y="0"/>
                  </a:lnTo>
                  <a:lnTo>
                    <a:pt x="545338" y="0"/>
                  </a:lnTo>
                  <a:lnTo>
                    <a:pt x="545338" y="506730"/>
                  </a:lnTo>
                  <a:lnTo>
                    <a:pt x="727075" y="506730"/>
                  </a:lnTo>
                  <a:lnTo>
                    <a:pt x="363601" y="870331"/>
                  </a:lnTo>
                  <a:close/>
                </a:path>
              </a:pathLst>
            </a:custGeom>
            <a:ln w="25400" cap="flat">
              <a:miter lim="101600"/>
            </a:ln>
          </p:spPr>
          <p:style>
            <a:lnRef idx="1">
              <a:srgbClr val="79A1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2258">
              <a:extLst>
                <a:ext uri="{FF2B5EF4-FFF2-40B4-BE49-F238E27FC236}">
                  <a16:creationId xmlns:a16="http://schemas.microsoft.com/office/drawing/2014/main" id="{22CEDB6E-DC2D-4E11-B10B-0530E23FA8F6}"/>
                </a:ext>
              </a:extLst>
            </p:cNvPr>
            <p:cNvSpPr/>
            <p:nvPr/>
          </p:nvSpPr>
          <p:spPr>
            <a:xfrm>
              <a:off x="3528391" y="1345311"/>
              <a:ext cx="727202" cy="2389251"/>
            </a:xfrm>
            <a:custGeom>
              <a:avLst/>
              <a:gdLst/>
              <a:ahLst/>
              <a:cxnLst/>
              <a:rect l="0" t="0" r="0" b="0"/>
              <a:pathLst>
                <a:path w="727202" h="2389251">
                  <a:moveTo>
                    <a:pt x="181737" y="0"/>
                  </a:moveTo>
                  <a:lnTo>
                    <a:pt x="545338" y="0"/>
                  </a:lnTo>
                  <a:lnTo>
                    <a:pt x="545338" y="2025650"/>
                  </a:lnTo>
                  <a:lnTo>
                    <a:pt x="727202" y="2025650"/>
                  </a:lnTo>
                  <a:lnTo>
                    <a:pt x="363601" y="2389251"/>
                  </a:lnTo>
                  <a:lnTo>
                    <a:pt x="0" y="2025650"/>
                  </a:lnTo>
                  <a:lnTo>
                    <a:pt x="181737" y="2025650"/>
                  </a:lnTo>
                  <a:lnTo>
                    <a:pt x="181737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6DCE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2259">
              <a:extLst>
                <a:ext uri="{FF2B5EF4-FFF2-40B4-BE49-F238E27FC236}">
                  <a16:creationId xmlns:a16="http://schemas.microsoft.com/office/drawing/2014/main" id="{FCB89524-8BE9-49BB-BFCC-531994E66D73}"/>
                </a:ext>
              </a:extLst>
            </p:cNvPr>
            <p:cNvSpPr/>
            <p:nvPr/>
          </p:nvSpPr>
          <p:spPr>
            <a:xfrm>
              <a:off x="3528391" y="1345311"/>
              <a:ext cx="727202" cy="2389251"/>
            </a:xfrm>
            <a:custGeom>
              <a:avLst/>
              <a:gdLst/>
              <a:ahLst/>
              <a:cxnLst/>
              <a:rect l="0" t="0" r="0" b="0"/>
              <a:pathLst>
                <a:path w="727202" h="2389251">
                  <a:moveTo>
                    <a:pt x="0" y="2025650"/>
                  </a:moveTo>
                  <a:lnTo>
                    <a:pt x="181737" y="2025650"/>
                  </a:lnTo>
                  <a:lnTo>
                    <a:pt x="181737" y="0"/>
                  </a:lnTo>
                  <a:lnTo>
                    <a:pt x="545338" y="0"/>
                  </a:lnTo>
                  <a:lnTo>
                    <a:pt x="545338" y="2025650"/>
                  </a:lnTo>
                  <a:lnTo>
                    <a:pt x="727202" y="2025650"/>
                  </a:lnTo>
                  <a:lnTo>
                    <a:pt x="363601" y="2389251"/>
                  </a:lnTo>
                  <a:close/>
                </a:path>
              </a:pathLst>
            </a:custGeom>
            <a:ln w="25400" cap="flat">
              <a:miter lim="101600"/>
            </a:ln>
          </p:spPr>
          <p:style>
            <a:lnRef idx="1">
              <a:srgbClr val="79A1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8684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34ABD4-DCAE-4765-8C26-2CAACD042C6F}"/>
              </a:ext>
            </a:extLst>
          </p:cNvPr>
          <p:cNvSpPr/>
          <p:nvPr/>
        </p:nvSpPr>
        <p:spPr>
          <a:xfrm>
            <a:off x="1768642" y="391939"/>
            <a:ext cx="1007699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знаний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объеме, достаточном для успешного написания экзамена . 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совершенствование навыков, полученных на уроках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решения задач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мышления;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познавательного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интереса,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излагать свои мысли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концентрироваться и продуктивно работать в условиях экзамена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3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FEFF08-960C-46D4-B037-2BFBB39B0DDD}"/>
              </a:ext>
            </a:extLst>
          </p:cNvPr>
          <p:cNvSpPr/>
          <p:nvPr/>
        </p:nvSpPr>
        <p:spPr>
          <a:xfrm>
            <a:off x="1407695" y="181957"/>
            <a:ext cx="104313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При подготовке </a:t>
            </a:r>
            <a:r>
              <a:rPr lang="ru-RU" sz="3200" dirty="0" smtClean="0"/>
              <a:t>необходимо научиться </a:t>
            </a:r>
            <a:endParaRPr lang="ru-R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технике сдачи теста (обучение постоянному самоконтролю времени, разумному выбору задач для первоначального решения и приему «спирального» движения по тесту);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внимательному чтению и неукоснительному выполнению инструкций, использующихся в материалах;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психологическая подготовка школьников, формирование в них твердого убеждения в том, что можно получить хорошие результаты, если приложить к этому определенные усилия. </a:t>
            </a:r>
          </a:p>
        </p:txBody>
      </p:sp>
    </p:spTree>
    <p:extLst>
      <p:ext uri="{BB962C8B-B14F-4D97-AF65-F5344CB8AC3E}">
        <p14:creationId xmlns:p14="http://schemas.microsoft.com/office/powerpoint/2010/main" val="64432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48691" y="457201"/>
            <a:ext cx="9854332" cy="5334000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ОГЭ 2020 по математике состоит из двух частей.</a:t>
            </a:r>
            <a:endParaRPr lang="ru-RU" dirty="0"/>
          </a:p>
          <a:p>
            <a:pPr fontAlgn="base"/>
            <a:r>
              <a:rPr lang="ru-RU" dirty="0"/>
              <a:t>В первой части </a:t>
            </a:r>
            <a:r>
              <a:rPr lang="ru-RU" b="1" dirty="0"/>
              <a:t>20</a:t>
            </a:r>
            <a:r>
              <a:rPr lang="ru-RU" dirty="0"/>
              <a:t> заданий (1 – 20) базового уровня сложности, каждое из которых оценивается в </a:t>
            </a:r>
            <a:r>
              <a:rPr lang="ru-RU" b="1" dirty="0"/>
              <a:t>1 балл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Во второй части </a:t>
            </a:r>
            <a:r>
              <a:rPr lang="ru-RU" b="1" dirty="0"/>
              <a:t>6</a:t>
            </a:r>
            <a:r>
              <a:rPr lang="ru-RU" dirty="0"/>
              <a:t> заданий (21 – 26) повышенного и высокого уровня сложности, каждое из которых оценивается в </a:t>
            </a:r>
            <a:r>
              <a:rPr lang="ru-RU" b="1" dirty="0"/>
              <a:t>2 балла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Всего за экзамен можно набрать </a:t>
            </a:r>
            <a:r>
              <a:rPr lang="ru-RU" b="1" dirty="0"/>
              <a:t>32</a:t>
            </a:r>
            <a:r>
              <a:rPr lang="ru-RU" dirty="0"/>
              <a:t> балла.</a:t>
            </a:r>
          </a:p>
          <a:p>
            <a:pPr fontAlgn="base"/>
            <a:r>
              <a:rPr lang="ru-RU" dirty="0"/>
              <a:t>Время, которое отводится на экзамен – </a:t>
            </a:r>
            <a:r>
              <a:rPr lang="ru-RU" b="1" dirty="0"/>
              <a:t>235 минут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927" y="249382"/>
            <a:ext cx="92271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ОГЭ 2020 по математике: </a:t>
            </a:r>
            <a:endParaRPr lang="ru-RU" sz="3200" b="1" dirty="0" smtClean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3200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часть</a:t>
            </a:r>
          </a:p>
          <a:p>
            <a:pPr fontAlgn="base"/>
            <a:endParaRPr lang="ru-RU" sz="3200" b="1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3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часть состоит из: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A4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 ориентированные задачи( 1-5) НОВОЕ!</a:t>
            </a:r>
            <a:endParaRPr lang="ru-RU" sz="3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A4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модуль алгебра</a:t>
            </a:r>
            <a:r>
              <a:rPr lang="ru-RU" sz="3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(6 – 15),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A4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модуль геометрия</a:t>
            </a:r>
            <a:r>
              <a:rPr lang="ru-RU" sz="3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(16 – 20).</a:t>
            </a:r>
          </a:p>
          <a:p>
            <a:pPr fontAlgn="base"/>
            <a:r>
              <a:rPr lang="ru-RU" sz="3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Ответом к каждому заданию первой части является число, цифра или последовательность цифр. Ответы на задания первой части проверяются компьютером.</a:t>
            </a:r>
            <a:endParaRPr lang="ru-RU" sz="32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2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1817" y="404567"/>
            <a:ext cx="998912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ОГЭ 2020 по математике: вторая часть</a:t>
            </a:r>
          </a:p>
          <a:p>
            <a:pPr fontAlgn="base"/>
            <a:r>
              <a:rPr lang="ru-RU" sz="3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часть состоит из двух модулей: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A4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модуль алгебра</a:t>
            </a:r>
            <a:r>
              <a:rPr lang="ru-RU" sz="3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(21 – 23),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A4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модуль геометрия</a:t>
            </a:r>
            <a:r>
              <a:rPr lang="ru-RU" sz="3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(24 – 26).</a:t>
            </a:r>
          </a:p>
          <a:p>
            <a:pPr fontAlgn="base"/>
            <a:r>
              <a:rPr lang="ru-RU" sz="3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Ответом к каждому заданию второй части является письменное решение, которое проверяется двумя независимыми экспертами. Они проставляют в протокол оценки за каждое задание второй части. В случае, если оценки двух экспертов расходятся, назначается третий.</a:t>
            </a:r>
            <a:endParaRPr lang="ru-RU" sz="32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28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145</TotalTime>
  <Words>619</Words>
  <Application>Microsoft Office PowerPoint</Application>
  <PresentationFormat>Широкоэкранный</PresentationFormat>
  <Paragraphs>135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Corbel</vt:lpstr>
      <vt:lpstr>Times New Roman</vt:lpstr>
      <vt:lpstr>Verdana</vt:lpstr>
      <vt:lpstr>Параллакс</vt:lpstr>
      <vt:lpstr>ПОДГОТОВКА УЧАЩИХСЯ  К  ОГЭ ПО МАТЕМАТИКЕ (родительское собрание)  МБНОУ Гимназия №70 г.Новокузнецка Блинова А.В., учитель математики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целью подготовки к успешной сдаче ГИА в форме ОГЭ в 9 классе в рамках осуществления дополнительных образовательных платных услуг на основании Лицензии                 в МБНОУ «Гимназия № 70» разработан и предлагается курс занятий по математике для учащихся 8-9 классов.  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по математике</dc:title>
  <dc:creator>Анна</dc:creator>
  <cp:lastModifiedBy>ana-b</cp:lastModifiedBy>
  <cp:revision>17</cp:revision>
  <dcterms:created xsi:type="dcterms:W3CDTF">2018-10-06T15:47:05Z</dcterms:created>
  <dcterms:modified xsi:type="dcterms:W3CDTF">2020-04-05T12:37:02Z</dcterms:modified>
</cp:coreProperties>
</file>