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2" r:id="rId3"/>
    <p:sldId id="353" r:id="rId4"/>
    <p:sldId id="364" r:id="rId5"/>
    <p:sldId id="361" r:id="rId6"/>
    <p:sldId id="360" r:id="rId7"/>
    <p:sldId id="362" r:id="rId8"/>
    <p:sldId id="334" r:id="rId9"/>
    <p:sldId id="335" r:id="rId10"/>
    <p:sldId id="350" r:id="rId11"/>
    <p:sldId id="356" r:id="rId12"/>
    <p:sldId id="336" r:id="rId13"/>
    <p:sldId id="337" r:id="rId14"/>
    <p:sldId id="363" r:id="rId15"/>
    <p:sldId id="338" r:id="rId16"/>
    <p:sldId id="357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51" r:id="rId25"/>
    <p:sldId id="359" r:id="rId26"/>
    <p:sldId id="358" r:id="rId27"/>
    <p:sldId id="346" r:id="rId28"/>
    <p:sldId id="355" r:id="rId29"/>
    <p:sldId id="25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9696FF"/>
    <a:srgbClr val="C8C8FF"/>
    <a:srgbClr val="6464FF"/>
    <a:srgbClr val="2963BB"/>
    <a:srgbClr val="5498B9"/>
    <a:srgbClr val="78B0D6"/>
    <a:srgbClr val="FC38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>
        <p:scale>
          <a:sx n="58" d="100"/>
          <a:sy n="58" d="100"/>
        </p:scale>
        <p:origin x="-155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88FA1-4DAB-4382-AEDD-239327A55A0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8DB265-C4D2-44E4-9EDA-3465F34190E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ru-RU" sz="2000" b="1" dirty="0" smtClean="0">
              <a:latin typeface="+mj-lt"/>
            </a:rPr>
            <a:t>Бумажные оригиналы бланков, аудиозаписи устных ответов</a:t>
          </a:r>
          <a:endParaRPr lang="ru-RU" sz="2000" b="1" dirty="0">
            <a:latin typeface="+mj-lt"/>
          </a:endParaRPr>
        </a:p>
      </dgm:t>
    </dgm:pt>
    <dgm:pt modelId="{3B24061C-033B-43B5-AAD6-7019871D8655}" type="parTrans" cxnId="{A9F268AC-5DA9-404C-943A-8B433B55422D}">
      <dgm:prSet/>
      <dgm:spPr/>
      <dgm:t>
        <a:bodyPr/>
        <a:lstStyle/>
        <a:p>
          <a:endParaRPr lang="ru-RU"/>
        </a:p>
      </dgm:t>
    </dgm:pt>
    <dgm:pt modelId="{D7741BBA-6579-4CA9-AE45-9E22ACD28935}" type="sibTrans" cxnId="{A9F268AC-5DA9-404C-943A-8B433B55422D}">
      <dgm:prSet/>
      <dgm:spPr/>
      <dgm:t>
        <a:bodyPr/>
        <a:lstStyle/>
        <a:p>
          <a:endParaRPr lang="ru-RU"/>
        </a:p>
      </dgm:t>
    </dgm:pt>
    <dgm:pt modelId="{7C410984-E9FF-4589-BA63-C2374DCE2A7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ru-RU" sz="2000" b="1" dirty="0" smtClean="0"/>
            <a:t>ГУ ОЦМКО</a:t>
          </a:r>
          <a:endParaRPr lang="ru-RU" sz="2000" b="1" dirty="0"/>
        </a:p>
      </dgm:t>
    </dgm:pt>
    <dgm:pt modelId="{19FD31A7-7E1E-4992-9641-70373A06100D}" type="parTrans" cxnId="{ED136AAD-3FBC-45B8-BA8D-28DE4EEF936C}">
      <dgm:prSet/>
      <dgm:spPr/>
      <dgm:t>
        <a:bodyPr/>
        <a:lstStyle/>
        <a:p>
          <a:endParaRPr lang="ru-RU"/>
        </a:p>
      </dgm:t>
    </dgm:pt>
    <dgm:pt modelId="{5BFD6823-C734-496F-B876-6BB507890B61}" type="sibTrans" cxnId="{ED136AAD-3FBC-45B8-BA8D-28DE4EEF936C}">
      <dgm:prSet/>
      <dgm:spPr/>
      <dgm:t>
        <a:bodyPr/>
        <a:lstStyle/>
        <a:p>
          <a:endParaRPr lang="ru-RU"/>
        </a:p>
      </dgm:t>
    </dgm:pt>
    <dgm:pt modelId="{A953A275-2520-4E72-9428-4F92A391E52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ru-RU" sz="2000" b="1" dirty="0" smtClean="0"/>
            <a:t>6 месяцев после проведения итогового сочинения (изложения)</a:t>
          </a:r>
          <a:endParaRPr lang="ru-RU" sz="2000" b="1" dirty="0"/>
        </a:p>
      </dgm:t>
    </dgm:pt>
    <dgm:pt modelId="{28BFACB9-8212-4B79-8CB6-21594277DE2F}" type="parTrans" cxnId="{41968F9B-ABD3-4297-A0DF-CC15A5B37E1C}">
      <dgm:prSet/>
      <dgm:spPr/>
      <dgm:t>
        <a:bodyPr/>
        <a:lstStyle/>
        <a:p>
          <a:endParaRPr lang="ru-RU"/>
        </a:p>
      </dgm:t>
    </dgm:pt>
    <dgm:pt modelId="{1A6B528B-2EE2-4BE0-A02F-6F37BD0A163C}" type="sibTrans" cxnId="{41968F9B-ABD3-4297-A0DF-CC15A5B37E1C}">
      <dgm:prSet/>
      <dgm:spPr/>
      <dgm:t>
        <a:bodyPr/>
        <a:lstStyle/>
        <a:p>
          <a:endParaRPr lang="ru-RU"/>
        </a:p>
      </dgm:t>
    </dgm:pt>
    <dgm:pt modelId="{29B97D18-DB02-41A6-800F-2BD419FFAB8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ru-RU" sz="2000" b="1" dirty="0" smtClean="0"/>
            <a:t>Копии бланков и черновики</a:t>
          </a:r>
          <a:endParaRPr lang="ru-RU" sz="2000" b="1" dirty="0"/>
        </a:p>
      </dgm:t>
    </dgm:pt>
    <dgm:pt modelId="{F1C1FBEE-C67B-49F6-8E93-2C34A91686A3}" type="parTrans" cxnId="{F6F09893-1ADF-438B-82AA-75040C76959B}">
      <dgm:prSet/>
      <dgm:spPr/>
      <dgm:t>
        <a:bodyPr/>
        <a:lstStyle/>
        <a:p>
          <a:endParaRPr lang="ru-RU"/>
        </a:p>
      </dgm:t>
    </dgm:pt>
    <dgm:pt modelId="{F68C2D28-112F-452A-8C1B-5260366C07FC}" type="sibTrans" cxnId="{F6F09893-1ADF-438B-82AA-75040C76959B}">
      <dgm:prSet/>
      <dgm:spPr/>
      <dgm:t>
        <a:bodyPr/>
        <a:lstStyle/>
        <a:p>
          <a:endParaRPr lang="ru-RU"/>
        </a:p>
      </dgm:t>
    </dgm:pt>
    <dgm:pt modelId="{4A4B5AA7-8344-4F65-9C4B-7B5B05A2BE3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ru-RU" sz="2000" b="1" dirty="0" smtClean="0"/>
            <a:t>ОО</a:t>
          </a:r>
          <a:endParaRPr lang="ru-RU" sz="2000" b="1" dirty="0"/>
        </a:p>
      </dgm:t>
    </dgm:pt>
    <dgm:pt modelId="{F0F8560C-8ED1-46E8-83CB-321191DDD2FC}" type="parTrans" cxnId="{BB852B50-4D2F-4BFA-A5FE-2D7AE4C000F3}">
      <dgm:prSet/>
      <dgm:spPr/>
      <dgm:t>
        <a:bodyPr/>
        <a:lstStyle/>
        <a:p>
          <a:endParaRPr lang="ru-RU"/>
        </a:p>
      </dgm:t>
    </dgm:pt>
    <dgm:pt modelId="{3F90F0B3-E65E-4A22-9DD7-EA36857904FD}" type="sibTrans" cxnId="{BB852B50-4D2F-4BFA-A5FE-2D7AE4C000F3}">
      <dgm:prSet/>
      <dgm:spPr/>
      <dgm:t>
        <a:bodyPr/>
        <a:lstStyle/>
        <a:p>
          <a:endParaRPr lang="ru-RU"/>
        </a:p>
      </dgm:t>
    </dgm:pt>
    <dgm:pt modelId="{420D7655-43B3-4566-8075-1E07B4519FA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ru-RU" sz="2000" b="1" dirty="0" smtClean="0"/>
            <a:t>не менее 1 месяца со дня проведения</a:t>
          </a:r>
          <a:endParaRPr lang="ru-RU" sz="2000" b="1" dirty="0"/>
        </a:p>
      </dgm:t>
    </dgm:pt>
    <dgm:pt modelId="{943E301F-5C92-40F8-AB00-5AD11CA478EA}" type="parTrans" cxnId="{AD97E4C4-31F0-4179-85F6-7D8A1A9EE2FE}">
      <dgm:prSet/>
      <dgm:spPr/>
      <dgm:t>
        <a:bodyPr/>
        <a:lstStyle/>
        <a:p>
          <a:endParaRPr lang="ru-RU"/>
        </a:p>
      </dgm:t>
    </dgm:pt>
    <dgm:pt modelId="{C37C3972-9883-40A8-B241-5C6550A8991A}" type="sibTrans" cxnId="{AD97E4C4-31F0-4179-85F6-7D8A1A9EE2FE}">
      <dgm:prSet/>
      <dgm:spPr/>
      <dgm:t>
        <a:bodyPr/>
        <a:lstStyle/>
        <a:p>
          <a:endParaRPr lang="ru-RU"/>
        </a:p>
      </dgm:t>
    </dgm:pt>
    <dgm:pt modelId="{E99BEA9B-183C-40FA-81D8-2CEC8B294935}" type="pres">
      <dgm:prSet presAssocID="{D4888FA1-4DAB-4382-AEDD-239327A55A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D87126-FC06-4918-B585-BB5439D6BB02}" type="pres">
      <dgm:prSet presAssocID="{5C8DB265-C4D2-44E4-9EDA-3465F34190E2}" presName="root" presStyleCnt="0"/>
      <dgm:spPr/>
    </dgm:pt>
    <dgm:pt modelId="{9DEA88ED-7E7B-4D86-92DF-0F66C562B0A1}" type="pres">
      <dgm:prSet presAssocID="{5C8DB265-C4D2-44E4-9EDA-3465F34190E2}" presName="rootComposite" presStyleCnt="0"/>
      <dgm:spPr/>
    </dgm:pt>
    <dgm:pt modelId="{DDEE580E-0E04-4A6D-8AE5-30EE70E5F1BA}" type="pres">
      <dgm:prSet presAssocID="{5C8DB265-C4D2-44E4-9EDA-3465F34190E2}" presName="rootText" presStyleLbl="node1" presStyleIdx="0" presStyleCnt="2"/>
      <dgm:spPr/>
      <dgm:t>
        <a:bodyPr/>
        <a:lstStyle/>
        <a:p>
          <a:endParaRPr lang="ru-RU"/>
        </a:p>
      </dgm:t>
    </dgm:pt>
    <dgm:pt modelId="{63F0C4AC-4CCF-4071-BC54-8C29EC4A5E47}" type="pres">
      <dgm:prSet presAssocID="{5C8DB265-C4D2-44E4-9EDA-3465F34190E2}" presName="rootConnector" presStyleLbl="node1" presStyleIdx="0" presStyleCnt="2"/>
      <dgm:spPr/>
      <dgm:t>
        <a:bodyPr/>
        <a:lstStyle/>
        <a:p>
          <a:endParaRPr lang="ru-RU"/>
        </a:p>
      </dgm:t>
    </dgm:pt>
    <dgm:pt modelId="{BE858573-5A6E-493E-AD63-6B2F11121C80}" type="pres">
      <dgm:prSet presAssocID="{5C8DB265-C4D2-44E4-9EDA-3465F34190E2}" presName="childShape" presStyleCnt="0"/>
      <dgm:spPr/>
    </dgm:pt>
    <dgm:pt modelId="{E7351E66-A22C-4295-951C-A98B22A0AFE0}" type="pres">
      <dgm:prSet presAssocID="{19FD31A7-7E1E-4992-9641-70373A06100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34CEDBB-7FA2-4B77-AB70-3F047845A78F}" type="pres">
      <dgm:prSet presAssocID="{7C410984-E9FF-4589-BA63-C2374DCE2A7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B9B2F-96E3-4292-BE8E-9EA0B013221F}" type="pres">
      <dgm:prSet presAssocID="{28BFACB9-8212-4B79-8CB6-21594277DE2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74E9AAA-8774-4580-8774-46AEADF458B4}" type="pres">
      <dgm:prSet presAssocID="{A953A275-2520-4E72-9428-4F92A391E526}" presName="childText" presStyleLbl="bgAcc1" presStyleIdx="1" presStyleCnt="4" custScaleY="121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42D01-4AA2-4B19-BA59-913761C374EB}" type="pres">
      <dgm:prSet presAssocID="{29B97D18-DB02-41A6-800F-2BD419FFAB83}" presName="root" presStyleCnt="0"/>
      <dgm:spPr/>
    </dgm:pt>
    <dgm:pt modelId="{CF059750-A5B7-4491-959B-ABB1158D93E8}" type="pres">
      <dgm:prSet presAssocID="{29B97D18-DB02-41A6-800F-2BD419FFAB83}" presName="rootComposite" presStyleCnt="0"/>
      <dgm:spPr/>
    </dgm:pt>
    <dgm:pt modelId="{4AAB332C-A8EE-4A79-BC57-98AB6A22134D}" type="pres">
      <dgm:prSet presAssocID="{29B97D18-DB02-41A6-800F-2BD419FFAB83}" presName="rootText" presStyleLbl="node1" presStyleIdx="1" presStyleCnt="2"/>
      <dgm:spPr/>
      <dgm:t>
        <a:bodyPr/>
        <a:lstStyle/>
        <a:p>
          <a:endParaRPr lang="ru-RU"/>
        </a:p>
      </dgm:t>
    </dgm:pt>
    <dgm:pt modelId="{9EDF04D7-1699-44B4-9677-006A071D2EEB}" type="pres">
      <dgm:prSet presAssocID="{29B97D18-DB02-41A6-800F-2BD419FFAB83}" presName="rootConnector" presStyleLbl="node1" presStyleIdx="1" presStyleCnt="2"/>
      <dgm:spPr/>
      <dgm:t>
        <a:bodyPr/>
        <a:lstStyle/>
        <a:p>
          <a:endParaRPr lang="ru-RU"/>
        </a:p>
      </dgm:t>
    </dgm:pt>
    <dgm:pt modelId="{34294DB3-C89F-48D5-82B4-16B61789B3EE}" type="pres">
      <dgm:prSet presAssocID="{29B97D18-DB02-41A6-800F-2BD419FFAB83}" presName="childShape" presStyleCnt="0"/>
      <dgm:spPr/>
    </dgm:pt>
    <dgm:pt modelId="{F1C18A43-1DEA-4A40-A60C-9CA2D3DF2A94}" type="pres">
      <dgm:prSet presAssocID="{F0F8560C-8ED1-46E8-83CB-321191DDD2FC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9CEF9D8-A0AB-44ED-8A8B-3C3D642DA252}" type="pres">
      <dgm:prSet presAssocID="{4A4B5AA7-8344-4F65-9C4B-7B5B05A2BE3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ADA5A-5BC4-41AA-9026-5DB4D85FF79D}" type="pres">
      <dgm:prSet presAssocID="{943E301F-5C92-40F8-AB00-5AD11CA478E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C8EF604-2D7E-481F-AAFA-D2F680DFC23E}" type="pres">
      <dgm:prSet presAssocID="{420D7655-43B3-4566-8075-1E07B4519FA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09893-1ADF-438B-82AA-75040C76959B}" srcId="{D4888FA1-4DAB-4382-AEDD-239327A55A0A}" destId="{29B97D18-DB02-41A6-800F-2BD419FFAB83}" srcOrd="1" destOrd="0" parTransId="{F1C1FBEE-C67B-49F6-8E93-2C34A91686A3}" sibTransId="{F68C2D28-112F-452A-8C1B-5260366C07FC}"/>
    <dgm:cxn modelId="{89EC2AF1-7626-422F-BB83-B3CD2F7E2080}" type="presOf" srcId="{943E301F-5C92-40F8-AB00-5AD11CA478EA}" destId="{081ADA5A-5BC4-41AA-9026-5DB4D85FF79D}" srcOrd="0" destOrd="0" presId="urn:microsoft.com/office/officeart/2005/8/layout/hierarchy3"/>
    <dgm:cxn modelId="{AD97E4C4-31F0-4179-85F6-7D8A1A9EE2FE}" srcId="{29B97D18-DB02-41A6-800F-2BD419FFAB83}" destId="{420D7655-43B3-4566-8075-1E07B4519FA0}" srcOrd="1" destOrd="0" parTransId="{943E301F-5C92-40F8-AB00-5AD11CA478EA}" sibTransId="{C37C3972-9883-40A8-B241-5C6550A8991A}"/>
    <dgm:cxn modelId="{9385E758-849C-48EA-BC7A-55033E0F5B3C}" type="presOf" srcId="{A953A275-2520-4E72-9428-4F92A391E526}" destId="{074E9AAA-8774-4580-8774-46AEADF458B4}" srcOrd="0" destOrd="0" presId="urn:microsoft.com/office/officeart/2005/8/layout/hierarchy3"/>
    <dgm:cxn modelId="{F7F15E83-660A-4DE4-942D-C3B3565B30CE}" type="presOf" srcId="{4A4B5AA7-8344-4F65-9C4B-7B5B05A2BE39}" destId="{09CEF9D8-A0AB-44ED-8A8B-3C3D642DA252}" srcOrd="0" destOrd="0" presId="urn:microsoft.com/office/officeart/2005/8/layout/hierarchy3"/>
    <dgm:cxn modelId="{648A2CA6-9CE2-455D-B0A0-8B92CBD5AEDA}" type="presOf" srcId="{29B97D18-DB02-41A6-800F-2BD419FFAB83}" destId="{9EDF04D7-1699-44B4-9677-006A071D2EEB}" srcOrd="1" destOrd="0" presId="urn:microsoft.com/office/officeart/2005/8/layout/hierarchy3"/>
    <dgm:cxn modelId="{D5AE615C-366D-4A2C-B2EF-211D541568CE}" type="presOf" srcId="{7C410984-E9FF-4589-BA63-C2374DCE2A7B}" destId="{634CEDBB-7FA2-4B77-AB70-3F047845A78F}" srcOrd="0" destOrd="0" presId="urn:microsoft.com/office/officeart/2005/8/layout/hierarchy3"/>
    <dgm:cxn modelId="{B9471CDD-9C60-46C8-B1EB-43CA592998A6}" type="presOf" srcId="{5C8DB265-C4D2-44E4-9EDA-3465F34190E2}" destId="{63F0C4AC-4CCF-4071-BC54-8C29EC4A5E47}" srcOrd="1" destOrd="0" presId="urn:microsoft.com/office/officeart/2005/8/layout/hierarchy3"/>
    <dgm:cxn modelId="{82919AE7-3B96-45CC-B0CE-A4F1976A7AD5}" type="presOf" srcId="{D4888FA1-4DAB-4382-AEDD-239327A55A0A}" destId="{E99BEA9B-183C-40FA-81D8-2CEC8B294935}" srcOrd="0" destOrd="0" presId="urn:microsoft.com/office/officeart/2005/8/layout/hierarchy3"/>
    <dgm:cxn modelId="{148FC9A5-FE99-4BA8-B41D-7B3D43C83850}" type="presOf" srcId="{420D7655-43B3-4566-8075-1E07B4519FA0}" destId="{AC8EF604-2D7E-481F-AAFA-D2F680DFC23E}" srcOrd="0" destOrd="0" presId="urn:microsoft.com/office/officeart/2005/8/layout/hierarchy3"/>
    <dgm:cxn modelId="{ED66794D-BAD9-4565-AB9A-15BEA306CB56}" type="presOf" srcId="{19FD31A7-7E1E-4992-9641-70373A06100D}" destId="{E7351E66-A22C-4295-951C-A98B22A0AFE0}" srcOrd="0" destOrd="0" presId="urn:microsoft.com/office/officeart/2005/8/layout/hierarchy3"/>
    <dgm:cxn modelId="{A744F4FB-4FBA-4A5E-9DA6-FF2027CCCC9E}" type="presOf" srcId="{29B97D18-DB02-41A6-800F-2BD419FFAB83}" destId="{4AAB332C-A8EE-4A79-BC57-98AB6A22134D}" srcOrd="0" destOrd="0" presId="urn:microsoft.com/office/officeart/2005/8/layout/hierarchy3"/>
    <dgm:cxn modelId="{A9F268AC-5DA9-404C-943A-8B433B55422D}" srcId="{D4888FA1-4DAB-4382-AEDD-239327A55A0A}" destId="{5C8DB265-C4D2-44E4-9EDA-3465F34190E2}" srcOrd="0" destOrd="0" parTransId="{3B24061C-033B-43B5-AAD6-7019871D8655}" sibTransId="{D7741BBA-6579-4CA9-AE45-9E22ACD28935}"/>
    <dgm:cxn modelId="{0F88B837-2001-4ADB-BB29-0EC7652BEE50}" type="presOf" srcId="{F0F8560C-8ED1-46E8-83CB-321191DDD2FC}" destId="{F1C18A43-1DEA-4A40-A60C-9CA2D3DF2A94}" srcOrd="0" destOrd="0" presId="urn:microsoft.com/office/officeart/2005/8/layout/hierarchy3"/>
    <dgm:cxn modelId="{BB852B50-4D2F-4BFA-A5FE-2D7AE4C000F3}" srcId="{29B97D18-DB02-41A6-800F-2BD419FFAB83}" destId="{4A4B5AA7-8344-4F65-9C4B-7B5B05A2BE39}" srcOrd="0" destOrd="0" parTransId="{F0F8560C-8ED1-46E8-83CB-321191DDD2FC}" sibTransId="{3F90F0B3-E65E-4A22-9DD7-EA36857904FD}"/>
    <dgm:cxn modelId="{41968F9B-ABD3-4297-A0DF-CC15A5B37E1C}" srcId="{5C8DB265-C4D2-44E4-9EDA-3465F34190E2}" destId="{A953A275-2520-4E72-9428-4F92A391E526}" srcOrd="1" destOrd="0" parTransId="{28BFACB9-8212-4B79-8CB6-21594277DE2F}" sibTransId="{1A6B528B-2EE2-4BE0-A02F-6F37BD0A163C}"/>
    <dgm:cxn modelId="{ED136AAD-3FBC-45B8-BA8D-28DE4EEF936C}" srcId="{5C8DB265-C4D2-44E4-9EDA-3465F34190E2}" destId="{7C410984-E9FF-4589-BA63-C2374DCE2A7B}" srcOrd="0" destOrd="0" parTransId="{19FD31A7-7E1E-4992-9641-70373A06100D}" sibTransId="{5BFD6823-C734-496F-B876-6BB507890B61}"/>
    <dgm:cxn modelId="{D9322B72-78BF-440B-96F3-52E9E726E9D0}" type="presOf" srcId="{5C8DB265-C4D2-44E4-9EDA-3465F34190E2}" destId="{DDEE580E-0E04-4A6D-8AE5-30EE70E5F1BA}" srcOrd="0" destOrd="0" presId="urn:microsoft.com/office/officeart/2005/8/layout/hierarchy3"/>
    <dgm:cxn modelId="{B7EA7D5E-E197-4EE5-8740-4C9C08FE1BFE}" type="presOf" srcId="{28BFACB9-8212-4B79-8CB6-21594277DE2F}" destId="{2E1B9B2F-96E3-4292-BE8E-9EA0B013221F}" srcOrd="0" destOrd="0" presId="urn:microsoft.com/office/officeart/2005/8/layout/hierarchy3"/>
    <dgm:cxn modelId="{BF46D401-7670-478D-ADB9-75C090C293ED}" type="presParOf" srcId="{E99BEA9B-183C-40FA-81D8-2CEC8B294935}" destId="{AED87126-FC06-4918-B585-BB5439D6BB02}" srcOrd="0" destOrd="0" presId="urn:microsoft.com/office/officeart/2005/8/layout/hierarchy3"/>
    <dgm:cxn modelId="{62A13F22-BC15-41D5-94D8-A16F6E4EF9F4}" type="presParOf" srcId="{AED87126-FC06-4918-B585-BB5439D6BB02}" destId="{9DEA88ED-7E7B-4D86-92DF-0F66C562B0A1}" srcOrd="0" destOrd="0" presId="urn:microsoft.com/office/officeart/2005/8/layout/hierarchy3"/>
    <dgm:cxn modelId="{62DD3C86-DAE2-47D5-B782-A09348868503}" type="presParOf" srcId="{9DEA88ED-7E7B-4D86-92DF-0F66C562B0A1}" destId="{DDEE580E-0E04-4A6D-8AE5-30EE70E5F1BA}" srcOrd="0" destOrd="0" presId="urn:microsoft.com/office/officeart/2005/8/layout/hierarchy3"/>
    <dgm:cxn modelId="{D570B37A-F5FC-4450-8FDD-C517AB90C860}" type="presParOf" srcId="{9DEA88ED-7E7B-4D86-92DF-0F66C562B0A1}" destId="{63F0C4AC-4CCF-4071-BC54-8C29EC4A5E47}" srcOrd="1" destOrd="0" presId="urn:microsoft.com/office/officeart/2005/8/layout/hierarchy3"/>
    <dgm:cxn modelId="{C69DDB69-FDC6-49CA-A9C5-B30D9110D509}" type="presParOf" srcId="{AED87126-FC06-4918-B585-BB5439D6BB02}" destId="{BE858573-5A6E-493E-AD63-6B2F11121C80}" srcOrd="1" destOrd="0" presId="urn:microsoft.com/office/officeart/2005/8/layout/hierarchy3"/>
    <dgm:cxn modelId="{93CA8A84-A840-4AE4-B699-D4D5C0932C71}" type="presParOf" srcId="{BE858573-5A6E-493E-AD63-6B2F11121C80}" destId="{E7351E66-A22C-4295-951C-A98B22A0AFE0}" srcOrd="0" destOrd="0" presId="urn:microsoft.com/office/officeart/2005/8/layout/hierarchy3"/>
    <dgm:cxn modelId="{4125A88D-8BC1-4F21-A255-9F312773D951}" type="presParOf" srcId="{BE858573-5A6E-493E-AD63-6B2F11121C80}" destId="{634CEDBB-7FA2-4B77-AB70-3F047845A78F}" srcOrd="1" destOrd="0" presId="urn:microsoft.com/office/officeart/2005/8/layout/hierarchy3"/>
    <dgm:cxn modelId="{DA554C58-2073-45EE-AD74-85F915A87C4B}" type="presParOf" srcId="{BE858573-5A6E-493E-AD63-6B2F11121C80}" destId="{2E1B9B2F-96E3-4292-BE8E-9EA0B013221F}" srcOrd="2" destOrd="0" presId="urn:microsoft.com/office/officeart/2005/8/layout/hierarchy3"/>
    <dgm:cxn modelId="{4F663F90-C253-46C4-BADC-8DF250848B0D}" type="presParOf" srcId="{BE858573-5A6E-493E-AD63-6B2F11121C80}" destId="{074E9AAA-8774-4580-8774-46AEADF458B4}" srcOrd="3" destOrd="0" presId="urn:microsoft.com/office/officeart/2005/8/layout/hierarchy3"/>
    <dgm:cxn modelId="{2CBCB886-EB34-4EF6-9171-F5CE6C63E8B8}" type="presParOf" srcId="{E99BEA9B-183C-40FA-81D8-2CEC8B294935}" destId="{FD242D01-4AA2-4B19-BA59-913761C374EB}" srcOrd="1" destOrd="0" presId="urn:microsoft.com/office/officeart/2005/8/layout/hierarchy3"/>
    <dgm:cxn modelId="{6F878BBF-FAAE-4FE0-B5EA-9BC257E56791}" type="presParOf" srcId="{FD242D01-4AA2-4B19-BA59-913761C374EB}" destId="{CF059750-A5B7-4491-959B-ABB1158D93E8}" srcOrd="0" destOrd="0" presId="urn:microsoft.com/office/officeart/2005/8/layout/hierarchy3"/>
    <dgm:cxn modelId="{0FA0D8A0-3821-4DFA-8A08-07D82B0BD905}" type="presParOf" srcId="{CF059750-A5B7-4491-959B-ABB1158D93E8}" destId="{4AAB332C-A8EE-4A79-BC57-98AB6A22134D}" srcOrd="0" destOrd="0" presId="urn:microsoft.com/office/officeart/2005/8/layout/hierarchy3"/>
    <dgm:cxn modelId="{C516F443-16B4-4180-97D4-3834C72D3C56}" type="presParOf" srcId="{CF059750-A5B7-4491-959B-ABB1158D93E8}" destId="{9EDF04D7-1699-44B4-9677-006A071D2EEB}" srcOrd="1" destOrd="0" presId="urn:microsoft.com/office/officeart/2005/8/layout/hierarchy3"/>
    <dgm:cxn modelId="{D82C87BA-B0B0-4E14-A32D-DFD603441008}" type="presParOf" srcId="{FD242D01-4AA2-4B19-BA59-913761C374EB}" destId="{34294DB3-C89F-48D5-82B4-16B61789B3EE}" srcOrd="1" destOrd="0" presId="urn:microsoft.com/office/officeart/2005/8/layout/hierarchy3"/>
    <dgm:cxn modelId="{A05E516B-A272-4111-B3A6-70FCD20218CD}" type="presParOf" srcId="{34294DB3-C89F-48D5-82B4-16B61789B3EE}" destId="{F1C18A43-1DEA-4A40-A60C-9CA2D3DF2A94}" srcOrd="0" destOrd="0" presId="urn:microsoft.com/office/officeart/2005/8/layout/hierarchy3"/>
    <dgm:cxn modelId="{E84FCB93-5439-413E-82BF-F8C204B9F65F}" type="presParOf" srcId="{34294DB3-C89F-48D5-82B4-16B61789B3EE}" destId="{09CEF9D8-A0AB-44ED-8A8B-3C3D642DA252}" srcOrd="1" destOrd="0" presId="urn:microsoft.com/office/officeart/2005/8/layout/hierarchy3"/>
    <dgm:cxn modelId="{A51550B6-922D-4CAE-BAEE-63D92D79644A}" type="presParOf" srcId="{34294DB3-C89F-48D5-82B4-16B61789B3EE}" destId="{081ADA5A-5BC4-41AA-9026-5DB4D85FF79D}" srcOrd="2" destOrd="0" presId="urn:microsoft.com/office/officeart/2005/8/layout/hierarchy3"/>
    <dgm:cxn modelId="{3D9E76C0-E5DD-4E6A-9FC3-A76DA7BC4C38}" type="presParOf" srcId="{34294DB3-C89F-48D5-82B4-16B61789B3EE}" destId="{AC8EF604-2D7E-481F-AAFA-D2F680DFC2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473F49-655E-486E-A664-631852792BAC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392629-1114-45FE-A144-88F7FEADF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40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8A0250-DE3D-474E-AF23-244126A52ECA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364F49-824E-43F9-A894-050BF7974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290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A931A-6D5E-4F39-92E2-DE0B8B0E6B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CA9E82-013A-4268-8648-68F73E66D646}" type="slidenum">
              <a:rPr 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5CB5-CE23-446A-9840-DC3279E1AB02}" type="datetime1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26AE-5BA2-4794-8406-7DDB4E67C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00891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72FB-3F31-475C-B819-BEE7F4142A34}" type="datetime1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FF63-778E-4D18-8A85-CF5704A21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52492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1FC-4463-41F2-9B12-BDC0C722E023}" type="datetime1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4792-34FD-4145-A9A3-FE377F7B8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03880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3B732-5AE7-4040-AB9D-BCEF4004EB37}" type="datetime1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D9BE7-8CB6-43C7-A52A-2E17739BC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13807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02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C898-0B10-49B2-96E5-C4C872BAFF77}" type="datetime1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B470-E076-4C22-A84B-8811FC731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71414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E74D-D89E-4A55-9FFD-31DF839CEB14}" type="datetime1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1FFF-1CD8-4793-8B0A-C39B6BD20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05255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E80D-3911-4AF4-AC9F-7C0460CDBB42}" type="datetime1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CF0B-6495-4253-AFFB-4030FBE9C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2539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9C1DA-D10F-4D8A-8C22-B0AEB01B8FB1}" type="datetime1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9B905-26BF-43F0-B2CB-49083A0FD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89235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9F04-F703-422D-8F08-3F9115C74772}" type="datetime1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367D-02D4-41EB-98C2-9A6848E0D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58593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B8A5E-ABE4-418C-B42D-3C1B3F61DA09}" type="datetime1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BE34F-8DCC-49B7-94FA-A8C86FFF7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65239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702F-484D-4986-BFE3-8F089D09C404}" type="datetime1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63A6-8F76-4F4F-AE33-AB6EF52AE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8328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6F73-AC8D-4E25-9582-BAD03AC9BFD9}" type="datetime1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5E31E-276C-49C8-BA31-D0CCF9DC1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1825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0"/>
              </a:srgbClr>
            </a:gs>
            <a:gs pos="60000">
              <a:srgbClr val="0000FF">
                <a:alpha val="20000"/>
              </a:srgbClr>
            </a:gs>
            <a:gs pos="100000">
              <a:srgbClr val="0000FF">
                <a:alpha val="40000"/>
              </a:srgb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BB9495-347B-474E-8E89-7D428A2D5158}" type="datetime1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19B377-ACEF-4BFA-8D35-7167CC185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ransition spd="med">
    <p:fade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57338"/>
            <a:ext cx="6048350" cy="3024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/>
              <a:t>Проведение итогового сочинения (изложения)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 2016 – 2017 учебном </a:t>
            </a:r>
            <a:r>
              <a:rPr lang="ru-RU" sz="3200" b="1" dirty="0"/>
              <a:t>году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41525" y="117475"/>
            <a:ext cx="7678625" cy="1077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>
                <a:solidFill>
                  <a:srgbClr val="0000FF"/>
                </a:solidFill>
              </a:rPr>
              <a:t>ГОСУДАРСТВЕННОЕ УЧРЕЖДЕНИЕ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«ОБЛАСТНОЙ ЦЕНТР МОНИТОРИНГА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КАЧЕСТВА ОБРАЗОВАНИЯ»</a:t>
            </a:r>
          </a:p>
          <a:p>
            <a:r>
              <a:rPr lang="ru-RU" sz="1200" b="1" dirty="0">
                <a:solidFill>
                  <a:srgbClr val="0000FF"/>
                </a:solidFill>
              </a:rPr>
              <a:t>ГУ ОЦМКО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484784"/>
            <a:ext cx="2284228" cy="3825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st="127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4797152"/>
            <a:ext cx="5976666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Степанова</a:t>
            </a:r>
          </a:p>
          <a:p>
            <a:pPr algn="just"/>
            <a:r>
              <a:rPr lang="ru-RU" sz="28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Светлана Валерьевна</a:t>
            </a:r>
          </a:p>
          <a:p>
            <a:pPr algn="just"/>
            <a:endParaRPr lang="ru-RU" sz="20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начальник </a:t>
            </a:r>
            <a:r>
              <a:rPr lang="ru-RU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0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тдела ГУ «Областной центр мониторинга качества образования»</a:t>
            </a:r>
            <a:endParaRPr lang="ru-RU" sz="20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Лица, привлекаемые к организации и проведению 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итогового сочинения (изложения)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653" y="4005064"/>
            <a:ext cx="8352927" cy="648581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>
                <a:solidFill>
                  <a:srgbClr val="0000FF"/>
                </a:solidFill>
                <a:latin typeface="Calibri"/>
                <a:cs typeface="+mn-cs"/>
              </a:rPr>
              <a:t>технические специалисты</a:t>
            </a:r>
            <a:r>
              <a:rPr lang="ru-RU" sz="1600" b="1" dirty="0">
                <a:latin typeface="Calibri"/>
                <a:cs typeface="+mn-cs"/>
              </a:rPr>
              <a:t>, оказывающие информационно-технологическую </a:t>
            </a:r>
            <a:r>
              <a:rPr lang="ru-RU" sz="1600" b="1" dirty="0" smtClean="0">
                <a:latin typeface="Calibri"/>
                <a:cs typeface="+mn-cs"/>
              </a:rPr>
              <a:t>помощь, в том числе по организации печати и копированию </a:t>
            </a:r>
            <a:r>
              <a:rPr lang="ru-RU" sz="1600" b="1" dirty="0">
                <a:latin typeface="Calibri"/>
                <a:cs typeface="+mn-cs"/>
              </a:rPr>
              <a:t>бланков итогового сочинения (изложения</a:t>
            </a:r>
            <a:r>
              <a:rPr lang="ru-RU" sz="1600" b="1" dirty="0" smtClean="0">
                <a:latin typeface="Calibri"/>
                <a:cs typeface="+mn-cs"/>
              </a:rPr>
              <a:t>)</a:t>
            </a:r>
            <a:r>
              <a:rPr lang="en-US" sz="1600" b="1" dirty="0" smtClean="0">
                <a:latin typeface="Calibri"/>
                <a:cs typeface="+mn-cs"/>
              </a:rPr>
              <a:t>;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4000" y="1305558"/>
            <a:ext cx="8496472" cy="971314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indent="2651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В ОО должен быть приказ о проведении итогового сочинения (изложения), о назначении всех лиц, привлекаемых к организации и проведению итогового сочинения (изложения):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6819" y="2493098"/>
            <a:ext cx="8352927" cy="576064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>
                <a:solidFill>
                  <a:srgbClr val="0000FF"/>
                </a:solidFill>
                <a:latin typeface="Calibri"/>
                <a:cs typeface="+mn-cs"/>
              </a:rPr>
              <a:t>члены комиссии</a:t>
            </a:r>
            <a:r>
              <a:rPr lang="ru-RU" sz="1600" b="1" dirty="0">
                <a:latin typeface="Calibri"/>
                <a:cs typeface="+mn-cs"/>
              </a:rPr>
              <a:t>, участвующие в организации </a:t>
            </a:r>
            <a:r>
              <a:rPr lang="ru-RU" sz="1600" b="1" dirty="0" smtClean="0">
                <a:latin typeface="Calibri"/>
                <a:cs typeface="+mn-cs"/>
              </a:rPr>
              <a:t>проведения </a:t>
            </a:r>
            <a:r>
              <a:rPr lang="ru-RU" sz="1600" b="1" dirty="0">
                <a:latin typeface="Calibri"/>
                <a:cs typeface="+mn-cs"/>
              </a:rPr>
              <a:t>итогового сочинения (изложения</a:t>
            </a:r>
            <a:r>
              <a:rPr lang="ru-RU" sz="1600" b="1" dirty="0" smtClean="0">
                <a:latin typeface="Calibri"/>
                <a:cs typeface="+mn-cs"/>
              </a:rPr>
              <a:t>)</a:t>
            </a:r>
            <a:r>
              <a:rPr lang="en-US" sz="1600" b="1" dirty="0" smtClean="0">
                <a:latin typeface="Calibri"/>
                <a:cs typeface="+mn-cs"/>
              </a:rPr>
              <a:t>;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970" y="3331133"/>
            <a:ext cx="8352927" cy="432048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>
                <a:solidFill>
                  <a:srgbClr val="0000FF"/>
                </a:solidFill>
                <a:latin typeface="Calibri"/>
                <a:cs typeface="+mn-cs"/>
              </a:rPr>
              <a:t>члены (эксперты) комиссии</a:t>
            </a:r>
            <a:r>
              <a:rPr lang="ru-RU" sz="1600" b="1" dirty="0">
                <a:latin typeface="Calibri"/>
                <a:cs typeface="+mn-cs"/>
              </a:rPr>
              <a:t>, участвующие в проверке итогового сочинения (изложения</a:t>
            </a:r>
            <a:r>
              <a:rPr lang="ru-RU" sz="1600" b="1" dirty="0" smtClean="0">
                <a:latin typeface="Calibri"/>
                <a:cs typeface="+mn-cs"/>
              </a:rPr>
              <a:t>)</a:t>
            </a:r>
            <a:r>
              <a:rPr lang="en-US" sz="1600" b="1" dirty="0" smtClean="0">
                <a:latin typeface="Calibri"/>
                <a:cs typeface="+mn-cs"/>
              </a:rPr>
              <a:t>;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6888" y="5444361"/>
            <a:ext cx="8352927" cy="288945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>
                <a:solidFill>
                  <a:srgbClr val="0000FF"/>
                </a:solidFill>
                <a:latin typeface="Calibri"/>
                <a:cs typeface="+mn-cs"/>
              </a:rPr>
              <a:t>медицинские </a:t>
            </a:r>
            <a:r>
              <a:rPr lang="ru-RU" sz="1600" b="1" dirty="0" smtClean="0">
                <a:solidFill>
                  <a:srgbClr val="0000FF"/>
                </a:solidFill>
                <a:latin typeface="Calibri"/>
                <a:cs typeface="+mn-cs"/>
              </a:rPr>
              <a:t>работники</a:t>
            </a:r>
            <a:r>
              <a:rPr lang="en-US" sz="1600" b="1" dirty="0" smtClean="0">
                <a:latin typeface="Calibri"/>
                <a:cs typeface="+mn-cs"/>
              </a:rPr>
              <a:t>;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5877272"/>
            <a:ext cx="8352927" cy="720080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>
                <a:solidFill>
                  <a:srgbClr val="0000FF"/>
                </a:solidFill>
                <a:latin typeface="Calibri"/>
                <a:cs typeface="+mn-cs"/>
              </a:rPr>
              <a:t>дежурные</a:t>
            </a:r>
            <a:r>
              <a:rPr lang="ru-RU" sz="1600" b="1" dirty="0">
                <a:latin typeface="Calibri"/>
                <a:cs typeface="+mn-cs"/>
              </a:rPr>
              <a:t>, </a:t>
            </a:r>
            <a:r>
              <a:rPr lang="ru-RU" sz="1600" b="1" dirty="0" smtClean="0">
                <a:latin typeface="Calibri"/>
                <a:cs typeface="+mn-cs"/>
              </a:rPr>
              <a:t>обеспечивающие </a:t>
            </a:r>
            <a:r>
              <a:rPr lang="ru-RU" sz="1600" b="1" dirty="0">
                <a:latin typeface="Calibri"/>
                <a:cs typeface="+mn-cs"/>
              </a:rPr>
              <a:t>соблюдение порядка проведения итогового сочинения (изложения</a:t>
            </a:r>
            <a:r>
              <a:rPr lang="ru-RU" sz="1600" b="1" dirty="0" smtClean="0">
                <a:latin typeface="Calibri"/>
                <a:cs typeface="+mn-cs"/>
              </a:rPr>
              <a:t>)</a:t>
            </a:r>
            <a:r>
              <a:rPr lang="en-US" sz="1600" b="1" dirty="0" smtClean="0">
                <a:latin typeface="Calibri"/>
                <a:cs typeface="+mn-cs"/>
              </a:rPr>
              <a:t>.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772" y="4869160"/>
            <a:ext cx="8352927" cy="324290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 smtClean="0">
                <a:solidFill>
                  <a:srgbClr val="0000FF"/>
                </a:solidFill>
                <a:latin typeface="Calibri"/>
                <a:cs typeface="+mn-cs"/>
              </a:rPr>
              <a:t>ассистенты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+mn-cs"/>
              </a:rPr>
              <a:t>для участников с ОВЗ, детей-инвалидов и инвалидов (при необходимости)</a:t>
            </a:r>
            <a:r>
              <a:rPr lang="en-US" sz="1600" b="1" dirty="0" smtClean="0">
                <a:latin typeface="Calibri"/>
                <a:cs typeface="+mn-cs"/>
              </a:rPr>
              <a:t>;</a:t>
            </a:r>
            <a:endParaRPr lang="ru-RU" sz="1600" b="1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418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Лица, привлекаемые к организации и проведению 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итогового сочинения (изложения)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8300" y="1521784"/>
            <a:ext cx="8496472" cy="971314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indent="2651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В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день проведения </a:t>
            </a:r>
            <a:r>
              <a:rPr lang="ru-RU" altLang="ru-RU" sz="2000" b="1" dirty="0">
                <a:solidFill>
                  <a:schemeClr val="tx1"/>
                </a:solidFill>
              </a:rPr>
              <a:t>итогового сочинения (изложения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) в местах проведения </a:t>
            </a:r>
            <a:r>
              <a:rPr lang="ru-RU" altLang="ru-RU" sz="2000" b="1" dirty="0">
                <a:solidFill>
                  <a:schemeClr val="tx1"/>
                </a:solidFill>
              </a:rPr>
              <a:t>итогового сочинения (изложения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) могут присутствовать:</a:t>
            </a:r>
            <a:endParaRPr lang="ru-RU" alt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848" y="2829506"/>
            <a:ext cx="8352927" cy="576064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2000" b="1" dirty="0" smtClean="0">
                <a:solidFill>
                  <a:srgbClr val="0000FF"/>
                </a:solidFill>
                <a:latin typeface="Calibri"/>
                <a:cs typeface="+mn-cs"/>
              </a:rPr>
              <a:t>представители средств массовой информации</a:t>
            </a:r>
            <a:endParaRPr lang="ru-RU" sz="2000" b="1" dirty="0">
              <a:latin typeface="Calibri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5883" y="3861048"/>
            <a:ext cx="8352927" cy="576064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2000" b="1" dirty="0" smtClean="0">
                <a:solidFill>
                  <a:srgbClr val="0000FF"/>
                </a:solidFill>
                <a:latin typeface="Calibri"/>
                <a:cs typeface="+mn-cs"/>
              </a:rPr>
              <a:t>должностные лица </a:t>
            </a:r>
            <a:r>
              <a:rPr lang="ru-RU" sz="2000" b="1" dirty="0" err="1" smtClean="0">
                <a:solidFill>
                  <a:srgbClr val="0000FF"/>
                </a:solidFill>
                <a:latin typeface="Calibri"/>
                <a:cs typeface="+mn-cs"/>
              </a:rPr>
              <a:t>Рособрнадзора</a:t>
            </a:r>
            <a:r>
              <a:rPr lang="ru-RU" sz="2000" b="1" dirty="0" smtClean="0">
                <a:solidFill>
                  <a:srgbClr val="0000FF"/>
                </a:solidFill>
                <a:latin typeface="Calibri"/>
                <a:cs typeface="+mn-cs"/>
              </a:rPr>
              <a:t>, </a:t>
            </a:r>
            <a:r>
              <a:rPr lang="ru-RU" sz="2000" b="1" dirty="0" err="1" smtClean="0">
                <a:solidFill>
                  <a:srgbClr val="0000FF"/>
                </a:solidFill>
                <a:latin typeface="Calibri"/>
                <a:cs typeface="+mn-cs"/>
              </a:rPr>
              <a:t>Кузбассобрнадзора</a:t>
            </a:r>
            <a:endParaRPr lang="ru-RU" sz="2000" b="1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481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Продолжительность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 итогового сочинения (изложения)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32707" y="1484784"/>
            <a:ext cx="5878586" cy="720080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Продолжительность: </a:t>
            </a:r>
            <a:r>
              <a:rPr lang="ru-RU" altLang="ru-RU" b="1" dirty="0">
                <a:solidFill>
                  <a:srgbClr val="C00000"/>
                </a:solidFill>
              </a:rPr>
              <a:t>3 часа 55 минут (235 минут)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59" y="2708920"/>
            <a:ext cx="7866951" cy="2592288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>
                <a:latin typeface="Calibri"/>
                <a:cs typeface="+mn-cs"/>
              </a:rPr>
              <a:t>Для участников итогового сочинения (изложения) с ОВЗ, детей-инвалидов и инвалидов, лиц, которые обучаются 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 продолжительность проведения итогового сочинения (изложения) увеличивается </a:t>
            </a:r>
            <a:r>
              <a:rPr lang="ru-RU" b="1" dirty="0">
                <a:solidFill>
                  <a:srgbClr val="C00000"/>
                </a:solidFill>
                <a:latin typeface="Calibri"/>
                <a:cs typeface="+mn-cs"/>
              </a:rPr>
              <a:t>на 1,5 часа</a:t>
            </a:r>
            <a:r>
              <a:rPr lang="ru-RU" b="1" dirty="0">
                <a:latin typeface="Calibri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40340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Проведение итогового сочинения (изложения)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65668" y="2071562"/>
            <a:ext cx="5878586" cy="648072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Итоговое сочинение (изложение) начинается </a:t>
            </a:r>
            <a:endParaRPr lang="ru-RU" altLang="ru-RU" b="1" dirty="0" smtClean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</a:rPr>
              <a:t>в </a:t>
            </a:r>
            <a:r>
              <a:rPr lang="ru-RU" altLang="ru-RU" b="1" dirty="0">
                <a:solidFill>
                  <a:srgbClr val="C00000"/>
                </a:solidFill>
              </a:rPr>
              <a:t>10.00</a:t>
            </a:r>
            <a:r>
              <a:rPr lang="ru-RU" altLang="ru-RU" b="1" dirty="0">
                <a:solidFill>
                  <a:srgbClr val="000000"/>
                </a:solidFill>
              </a:rPr>
              <a:t> по местному времени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0293" y="2852936"/>
            <a:ext cx="5878586" cy="648072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C00000"/>
                </a:solidFill>
              </a:rPr>
              <a:t>Инструктаж</a:t>
            </a:r>
            <a:r>
              <a:rPr lang="ru-RU" altLang="ru-RU" b="1" dirty="0">
                <a:solidFill>
                  <a:srgbClr val="000000"/>
                </a:solidFill>
              </a:rPr>
              <a:t> состоит из двух частей: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3573016"/>
            <a:ext cx="8208912" cy="180020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>
                <a:solidFill>
                  <a:srgbClr val="C00000"/>
                </a:solidFill>
                <a:latin typeface="Calibri"/>
                <a:cs typeface="+mn-cs"/>
              </a:rPr>
              <a:t>Первая часть - до 10.00 по местному времени</a:t>
            </a:r>
            <a:r>
              <a:rPr lang="ru-RU" b="1" dirty="0">
                <a:latin typeface="Calibri"/>
                <a:cs typeface="+mn-cs"/>
              </a:rPr>
              <a:t> - информирование участников о порядке проведения итогового сочинения (изложения), правилах оформления итогового сочинения (изложения), продолжительности </a:t>
            </a:r>
            <a:r>
              <a:rPr lang="ru-RU" b="1" dirty="0" smtClean="0">
                <a:latin typeface="Calibri"/>
                <a:cs typeface="+mn-cs"/>
              </a:rPr>
              <a:t>написания  </a:t>
            </a:r>
            <a:r>
              <a:rPr lang="ru-RU" b="1" dirty="0">
                <a:latin typeface="Calibri"/>
                <a:cs typeface="+mn-cs"/>
              </a:rPr>
              <a:t>итогового сочинения (изложения), о времени и месте ознакомления с результатами итогового сочинения (изложения), а также о том, что записи на черновиках не обрабатываются и не проверяются.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5550622"/>
            <a:ext cx="8208912" cy="108012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>
                <a:solidFill>
                  <a:srgbClr val="C00000"/>
                </a:solidFill>
                <a:latin typeface="Calibri"/>
                <a:cs typeface="+mn-cs"/>
              </a:rPr>
              <a:t>Вторая часть - не ранее 10.00 по местному времени</a:t>
            </a:r>
            <a:r>
              <a:rPr lang="ru-RU" b="1" dirty="0">
                <a:latin typeface="Calibri"/>
                <a:cs typeface="+mn-cs"/>
              </a:rPr>
              <a:t> - ознакомление участников итогового сочинения (изложения) с темами итогового сочинения (текстами изложения), заполнение регистрационных полей бланков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69421" y="1275617"/>
            <a:ext cx="5878586" cy="648072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</a:rPr>
              <a:t>Вход участников итогового сочинения </a:t>
            </a:r>
            <a:r>
              <a:rPr lang="ru-RU" altLang="ru-RU" b="1" dirty="0">
                <a:solidFill>
                  <a:srgbClr val="000000"/>
                </a:solidFill>
              </a:rPr>
              <a:t>(изложение) начинается </a:t>
            </a:r>
            <a:r>
              <a:rPr lang="ru-RU" altLang="ru-RU" b="1" dirty="0" smtClean="0">
                <a:solidFill>
                  <a:srgbClr val="000000"/>
                </a:solidFill>
              </a:rPr>
              <a:t>с </a:t>
            </a:r>
            <a:r>
              <a:rPr lang="ru-RU" altLang="ru-RU" b="1" dirty="0" smtClean="0">
                <a:solidFill>
                  <a:srgbClr val="C00000"/>
                </a:solidFill>
              </a:rPr>
              <a:t>09.00</a:t>
            </a:r>
            <a:r>
              <a:rPr lang="ru-RU" altLang="ru-RU" b="1" dirty="0" smtClean="0">
                <a:solidFill>
                  <a:srgbClr val="000000"/>
                </a:solidFill>
              </a:rPr>
              <a:t> </a:t>
            </a:r>
            <a:r>
              <a:rPr lang="ru-RU" altLang="ru-RU" b="1" dirty="0">
                <a:solidFill>
                  <a:srgbClr val="000000"/>
                </a:solidFill>
              </a:rPr>
              <a:t>по местному времени</a:t>
            </a:r>
          </a:p>
        </p:txBody>
      </p:sp>
    </p:spTree>
    <p:extLst>
      <p:ext uri="{BB962C8B-B14F-4D97-AF65-F5344CB8AC3E}">
        <p14:creationId xmlns:p14="http://schemas.microsoft.com/office/powerpoint/2010/main" xmlns="" val="4259857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Заполнение бланков итогового сочинения (изложения) 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участниками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80505"/>
            <a:ext cx="4355976" cy="5577495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017" y="1280505"/>
            <a:ext cx="4427984" cy="55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007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Рабочий стол участника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итогового сочинения (изложения)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0" y="1484784"/>
            <a:ext cx="0" cy="4968552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23850" y="1305062"/>
            <a:ext cx="4104134" cy="359444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indent="2651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0000"/>
                </a:solidFill>
              </a:rPr>
              <a:t>На рабочем столе участников находятся: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5460" y="1359625"/>
            <a:ext cx="4104134" cy="359444"/>
          </a:xfrm>
          <a:prstGeom prst="roundRect">
            <a:avLst/>
          </a:prstGeom>
          <a:solidFill>
            <a:srgbClr val="C00000">
              <a:alpha val="5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indent="2651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bg1"/>
                </a:solidFill>
              </a:rPr>
              <a:t>ЗАПРЕЩЕНО: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9393" y="1772212"/>
            <a:ext cx="4109017" cy="360643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Calibri"/>
                <a:cs typeface="+mn-cs"/>
              </a:rPr>
              <a:t>Бланки регистрации и записи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967" y="2132856"/>
            <a:ext cx="4109017" cy="351719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Calibri"/>
                <a:cs typeface="+mn-cs"/>
              </a:rPr>
              <a:t>Ручка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9922" y="2543308"/>
            <a:ext cx="4109017" cy="34563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Calibri"/>
                <a:cs typeface="+mn-cs"/>
              </a:rPr>
              <a:t>Документ, удостоверяющий личность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6413" y="2884782"/>
            <a:ext cx="4109017" cy="616226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Calibri"/>
                <a:cs typeface="+mn-cs"/>
              </a:rPr>
              <a:t>Лекарства и питание </a:t>
            </a:r>
            <a:endParaRPr lang="ru-RU" b="1" dirty="0" smtClean="0">
              <a:latin typeface="Calibri"/>
              <a:cs typeface="+mn-cs"/>
            </a:endParaRPr>
          </a:p>
          <a:p>
            <a:pPr lvl="0" algn="ctr" eaLnBrk="1" hangingPunct="1"/>
            <a:r>
              <a:rPr lang="ru-RU" b="1" dirty="0" smtClean="0">
                <a:latin typeface="Calibri"/>
                <a:cs typeface="+mn-cs"/>
              </a:rPr>
              <a:t>(</a:t>
            </a:r>
            <a:r>
              <a:rPr lang="ru-RU" b="1" dirty="0">
                <a:latin typeface="Calibri"/>
                <a:cs typeface="+mn-cs"/>
              </a:rPr>
              <a:t>при необходимости)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9070" y="3502428"/>
            <a:ext cx="4109017" cy="64665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Calibri"/>
                <a:cs typeface="+mn-cs"/>
              </a:rPr>
              <a:t>Орфографический словарь </a:t>
            </a:r>
            <a:r>
              <a:rPr lang="ru-RU" b="1" dirty="0">
                <a:solidFill>
                  <a:srgbClr val="C00000"/>
                </a:solidFill>
                <a:latin typeface="Calibri"/>
                <a:cs typeface="+mn-cs"/>
              </a:rPr>
              <a:t>(Сочинение)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9070" y="4163280"/>
            <a:ext cx="4109017" cy="573731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Calibri"/>
                <a:cs typeface="+mn-cs"/>
              </a:rPr>
              <a:t>Орфографический и толковый словари </a:t>
            </a:r>
            <a:r>
              <a:rPr lang="ru-RU" b="1" dirty="0">
                <a:solidFill>
                  <a:srgbClr val="C00000"/>
                </a:solidFill>
                <a:latin typeface="Calibri"/>
                <a:cs typeface="+mn-cs"/>
              </a:rPr>
              <a:t>(Изложение)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6016" y="1880828"/>
            <a:ext cx="4109017" cy="504056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Calibri"/>
                <a:cs typeface="+mn-cs"/>
              </a:rPr>
              <a:t>Средства связи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20577" y="2543308"/>
            <a:ext cx="4109017" cy="504056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Calibri"/>
                <a:cs typeface="+mn-cs"/>
              </a:rPr>
              <a:t>Фото, аудио и видеоаппаратура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20577" y="3140968"/>
            <a:ext cx="4109017" cy="504056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Calibri"/>
                <a:cs typeface="+mn-cs"/>
              </a:rPr>
              <a:t>Справочные материалы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20577" y="3645024"/>
            <a:ext cx="4109017" cy="72008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Calibri"/>
                <a:cs typeface="+mn-cs"/>
              </a:rPr>
              <a:t>Письменные заметки и иные средства хранения и передачи информации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20577" y="4365104"/>
            <a:ext cx="4109017" cy="72008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Calibri"/>
                <a:cs typeface="+mn-cs"/>
              </a:rPr>
              <a:t>Собственные орфографические и (или) толковые словари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20577" y="5085184"/>
            <a:ext cx="4109017" cy="1296144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Calibri"/>
                <a:cs typeface="+mn-cs"/>
              </a:rPr>
              <a:t>Литературные материалы (художественные произведения, дневники, мемуары, публицистика, другие литературные источники)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9070" y="4737011"/>
            <a:ext cx="4109017" cy="564197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 smtClean="0">
                <a:latin typeface="Calibri"/>
                <a:cs typeface="+mn-cs"/>
              </a:rPr>
              <a:t>Инструкция для участников итогового сочинения (изложения)</a:t>
            </a:r>
            <a:endParaRPr lang="ru-RU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9069" y="5301209"/>
            <a:ext cx="4109017" cy="432047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 smtClean="0">
                <a:latin typeface="Calibri"/>
                <a:cs typeface="+mn-cs"/>
              </a:rPr>
              <a:t>Черновики</a:t>
            </a:r>
            <a:endParaRPr lang="ru-RU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0388" y="5733256"/>
            <a:ext cx="4109017" cy="831056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 smtClean="0">
                <a:latin typeface="Calibri"/>
                <a:cs typeface="+mn-cs"/>
              </a:rPr>
              <a:t>Специальные технические средства (для участников с ОВЗ, детей-инвалидов, инвалидов)</a:t>
            </a:r>
            <a:endParaRPr lang="ru-RU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27287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Проведение итогового сочинения (изложения)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76" y="1234069"/>
            <a:ext cx="8208912" cy="100811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+mn-cs"/>
              </a:rPr>
              <a:t>В случае если участник итогового сочинения (изложения) по состоянию здоровья или другим объективным причинам не может завершить написание итогового сочинения (изложения)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4019" y="2420888"/>
            <a:ext cx="3597901" cy="118813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 smtClean="0">
                <a:solidFill>
                  <a:srgbClr val="C00000"/>
                </a:solidFill>
                <a:latin typeface="Calibri"/>
                <a:cs typeface="+mn-cs"/>
              </a:rPr>
              <a:t>«Акт о досрочном завершении написания итогового сочинения (изложения) по уважительным причинам» (форма ИС-08) </a:t>
            </a:r>
            <a:endParaRPr lang="ru-RU" b="1" dirty="0">
              <a:latin typeface="Calibri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135" y="3933056"/>
            <a:ext cx="3546785" cy="1376164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 smtClean="0">
                <a:solidFill>
                  <a:srgbClr val="C00000"/>
                </a:solidFill>
                <a:latin typeface="Calibri"/>
                <a:cs typeface="+mn-cs"/>
              </a:rPr>
              <a:t>Отметка в «Ведомости проведения итогового сочинения (изложения) в учебном кабинете ОО (месте проведения)» (форма ИС-05) </a:t>
            </a:r>
            <a:endParaRPr lang="ru-RU" b="1" dirty="0">
              <a:latin typeface="Calibri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4000" y="5582441"/>
            <a:ext cx="3527920" cy="799309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 smtClean="0">
                <a:solidFill>
                  <a:srgbClr val="C00000"/>
                </a:solidFill>
                <a:latin typeface="Calibri"/>
                <a:cs typeface="+mn-cs"/>
              </a:rPr>
              <a:t>Отметка «ИС-08» в поле «Резерв-1» в бланке регистрации участника </a:t>
            </a:r>
            <a:endParaRPr lang="ru-RU" b="1" dirty="0">
              <a:latin typeface="Calibri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3889" y="1916832"/>
            <a:ext cx="4427536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2723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Завершение итогового сочинения (изложения)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9693" y="1340768"/>
            <a:ext cx="8424614" cy="359444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indent="2651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0000"/>
                </a:solidFill>
              </a:rPr>
              <a:t>Члены комиссии образовательной организации: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1772816"/>
            <a:ext cx="8195444" cy="1152128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>
                <a:latin typeface="Calibri"/>
                <a:cs typeface="+mn-cs"/>
              </a:rPr>
              <a:t>За 30 минут и за 5 минут до окончания итогового сочинения (изложения) сообщают участникам итогового сочинения (изложения) о скором завершении </a:t>
            </a:r>
            <a:r>
              <a:rPr lang="ru-RU" sz="1600" b="1" dirty="0" smtClean="0">
                <a:latin typeface="Calibri"/>
                <a:cs typeface="+mn-cs"/>
              </a:rPr>
              <a:t>написания </a:t>
            </a:r>
            <a:r>
              <a:rPr lang="ru-RU" sz="1600" b="1" dirty="0">
                <a:latin typeface="Calibri"/>
                <a:cs typeface="+mn-cs"/>
              </a:rPr>
              <a:t>итогового сочинения (изложения) и о необходимости </a:t>
            </a:r>
            <a:r>
              <a:rPr lang="ru-RU" sz="1600" b="1" dirty="0" smtClean="0">
                <a:latin typeface="Calibri"/>
                <a:cs typeface="+mn-cs"/>
              </a:rPr>
              <a:t>перенести написанные </a:t>
            </a:r>
            <a:r>
              <a:rPr lang="ru-RU" sz="1600" b="1" dirty="0">
                <a:latin typeface="Calibri"/>
                <a:cs typeface="+mn-cs"/>
              </a:rPr>
              <a:t>сочинения (изложения) из черновиков в бланки записи.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2996952"/>
            <a:ext cx="8195444" cy="100811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>
                <a:latin typeface="Calibri"/>
                <a:cs typeface="+mn-cs"/>
              </a:rPr>
              <a:t>По истечении времени </a:t>
            </a:r>
            <a:r>
              <a:rPr lang="ru-RU" sz="1600" b="1" dirty="0" smtClean="0">
                <a:latin typeface="Calibri"/>
                <a:cs typeface="+mn-cs"/>
              </a:rPr>
              <a:t>написания </a:t>
            </a:r>
            <a:r>
              <a:rPr lang="ru-RU" sz="1600" b="1" dirty="0">
                <a:latin typeface="Calibri"/>
                <a:cs typeface="+mn-cs"/>
              </a:rPr>
              <a:t>итогового сочинения (изложения) объявляют об окончании </a:t>
            </a:r>
            <a:r>
              <a:rPr lang="ru-RU" sz="1600" b="1" dirty="0" smtClean="0">
                <a:latin typeface="Calibri"/>
                <a:cs typeface="+mn-cs"/>
              </a:rPr>
              <a:t>выполнения </a:t>
            </a:r>
            <a:r>
              <a:rPr lang="ru-RU" sz="1600" b="1" dirty="0">
                <a:latin typeface="Calibri"/>
                <a:cs typeface="+mn-cs"/>
              </a:rPr>
              <a:t>итогового сочинения (изложения) и собирают бланки регистрации, бланки записи, черновики у  участников итогового сочинения (изложения).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4077072"/>
            <a:ext cx="8195444" cy="936104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>
                <a:latin typeface="Calibri"/>
                <a:cs typeface="+mn-cs"/>
              </a:rPr>
              <a:t>Ставят </a:t>
            </a:r>
            <a:r>
              <a:rPr lang="ru-RU" sz="1600" b="1" dirty="0" smtClean="0">
                <a:latin typeface="Calibri"/>
                <a:cs typeface="+mn-cs"/>
              </a:rPr>
              <a:t>«</a:t>
            </a:r>
            <a:r>
              <a:rPr lang="ru-RU" sz="1600" b="1" dirty="0">
                <a:latin typeface="Calibri"/>
                <a:cs typeface="+mn-cs"/>
              </a:rPr>
              <a:t>Z» на полях бланков записи, оставшихся незаполненными (в том числе и на его оборотной стороне), а также в выданных дополнительных бланках </a:t>
            </a:r>
            <a:r>
              <a:rPr lang="ru-RU" sz="1600" b="1" dirty="0" smtClean="0">
                <a:latin typeface="Calibri"/>
                <a:cs typeface="+mn-cs"/>
              </a:rPr>
              <a:t>записи, заполняют поле «Количество бланков записи» в бланках регистрации участников.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5085184"/>
            <a:ext cx="8195444" cy="36004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>
                <a:latin typeface="Calibri"/>
                <a:cs typeface="+mn-cs"/>
              </a:rPr>
              <a:t>Заполняют </a:t>
            </a:r>
            <a:r>
              <a:rPr lang="ru-RU" sz="1600" b="1" dirty="0" smtClean="0">
                <a:latin typeface="Calibri"/>
                <a:cs typeface="+mn-cs"/>
              </a:rPr>
              <a:t>отчетные </a:t>
            </a:r>
            <a:r>
              <a:rPr lang="ru-RU" sz="1600" b="1" dirty="0">
                <a:latin typeface="Calibri"/>
                <a:cs typeface="+mn-cs"/>
              </a:rPr>
              <a:t>формы.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5517232"/>
            <a:ext cx="8195444" cy="936104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>
                <a:latin typeface="Calibri"/>
                <a:cs typeface="+mn-cs"/>
              </a:rPr>
              <a:t>Собранные бланки регистрации, бланки записи, черновики, а также  отчетные формы для проведения итогового сочинения (изложения) передают руководителю образовательной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284727497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Проверка итогового сочинения (изложения)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412776"/>
            <a:ext cx="8195444" cy="36004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latin typeface="Calibri"/>
                <a:cs typeface="+mn-cs"/>
              </a:rPr>
              <a:t>Проверка работ экспертами в ОО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1916832"/>
            <a:ext cx="8195444" cy="36004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latin typeface="Calibri"/>
                <a:cs typeface="+mn-cs"/>
              </a:rPr>
              <a:t>Эксперты проводят проверку на основе копий бланков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2420888"/>
            <a:ext cx="8195444" cy="36004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latin typeface="Calibri"/>
                <a:cs typeface="+mn-cs"/>
              </a:rPr>
              <a:t>Результаты проверки заносятся экспертами в копии бланков регистрации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2924944"/>
            <a:ext cx="8195444" cy="36004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latin typeface="Calibri"/>
                <a:cs typeface="+mn-cs"/>
              </a:rPr>
              <a:t>Ответственное лицо переносит результаты проверки из копий бланков в оригиналы</a:t>
            </a:r>
          </a:p>
        </p:txBody>
      </p:sp>
      <p:pic>
        <p:nvPicPr>
          <p:cNvPr id="14" name="Picture 2" descr="C:\Users\oyukhnovich\Desktop\для презентации\ксерокопирование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34631"/>
            <a:ext cx="1343025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seo.in.ua/blog/wp-content/uploads/2011/11/check-po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463" y="3918743"/>
            <a:ext cx="2414588" cy="171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213" y="3866356"/>
            <a:ext cx="1292225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" name="Стрелка вправо 16"/>
          <p:cNvSpPr/>
          <p:nvPr/>
        </p:nvSpPr>
        <p:spPr>
          <a:xfrm>
            <a:off x="2339231" y="4464842"/>
            <a:ext cx="792162" cy="619125"/>
          </a:xfrm>
          <a:prstGeom prst="rightArrow">
            <a:avLst/>
          </a:prstGeom>
          <a:solidFill>
            <a:srgbClr val="6464FF">
              <a:alpha val="50000"/>
            </a:srgbClr>
          </a:solidFill>
          <a:ln w="19050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939631" y="4464841"/>
            <a:ext cx="792162" cy="619125"/>
          </a:xfrm>
          <a:prstGeom prst="rightArrow">
            <a:avLst/>
          </a:prstGeom>
          <a:solidFill>
            <a:srgbClr val="6464FF">
              <a:alpha val="50000"/>
            </a:srgbClr>
          </a:solidFill>
          <a:ln w="19050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898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Требования к итоговому сочинению (изложению)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1772816"/>
            <a:ext cx="3960440" cy="2304256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solidFill>
                  <a:srgbClr val="C00000"/>
                </a:solidFill>
                <a:latin typeface="Calibri"/>
                <a:cs typeface="+mn-cs"/>
              </a:rPr>
              <a:t>Сочинение:</a:t>
            </a:r>
          </a:p>
          <a:p>
            <a:pPr marL="285750" lvl="0" indent="-285750" algn="just" eaLnBrk="1" hangingPunct="1">
              <a:buFont typeface="Arial" pitchFamily="34" charset="0"/>
              <a:buChar char="•"/>
            </a:pPr>
            <a:r>
              <a:rPr lang="ru-RU" sz="1600" b="1" dirty="0">
                <a:latin typeface="Calibri"/>
                <a:cs typeface="+mn-cs"/>
              </a:rPr>
              <a:t>Рекомендуемое количество слов – от 350. </a:t>
            </a:r>
          </a:p>
          <a:p>
            <a:pPr marL="285750" lvl="0" indent="-285750" algn="just" eaLnBrk="1" hangingPunct="1">
              <a:buFont typeface="Arial" pitchFamily="34" charset="0"/>
              <a:buChar char="•"/>
            </a:pPr>
            <a:r>
              <a:rPr lang="ru-RU" sz="1600" b="1" dirty="0">
                <a:latin typeface="Calibri"/>
                <a:cs typeface="+mn-cs"/>
              </a:rPr>
              <a:t>Максимальное количество слов в сочинении не устанавливается.</a:t>
            </a:r>
          </a:p>
          <a:p>
            <a:pPr marL="285750" lvl="0" indent="-285750" algn="just" eaLnBrk="1" hangingPunct="1">
              <a:buFont typeface="Arial" pitchFamily="34" charset="0"/>
              <a:buChar char="•"/>
            </a:pPr>
            <a:r>
              <a:rPr lang="ru-RU" sz="1600" b="1" dirty="0">
                <a:latin typeface="Calibri"/>
                <a:cs typeface="+mn-cs"/>
              </a:rPr>
              <a:t>Если в сочинении менее 250 слов, то выставляется «незачет» за невыполнение требования № 1 и «незачет» за работу в целом.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016" y="1772816"/>
            <a:ext cx="3960440" cy="2304256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solidFill>
                  <a:srgbClr val="C00000"/>
                </a:solidFill>
                <a:latin typeface="Calibri"/>
                <a:cs typeface="+mn-cs"/>
              </a:rPr>
              <a:t>Изложение:</a:t>
            </a:r>
          </a:p>
          <a:p>
            <a:pPr marL="285750" lvl="0" indent="-285750" algn="just" eaLnBrk="1" hangingPunct="1">
              <a:buFont typeface="Arial" pitchFamily="34" charset="0"/>
              <a:buChar char="•"/>
            </a:pPr>
            <a:r>
              <a:rPr lang="ru-RU" sz="1600" b="1" dirty="0">
                <a:latin typeface="Calibri"/>
                <a:cs typeface="+mn-cs"/>
              </a:rPr>
              <a:t>Рекомендуемое количество слов – 250-300. </a:t>
            </a:r>
          </a:p>
          <a:p>
            <a:pPr marL="285750" lvl="0" indent="-285750" algn="just" eaLnBrk="1" hangingPunct="1">
              <a:buFont typeface="Arial" pitchFamily="34" charset="0"/>
              <a:buChar char="•"/>
            </a:pPr>
            <a:r>
              <a:rPr lang="ru-RU" sz="1600" b="1" dirty="0">
                <a:latin typeface="Calibri"/>
                <a:cs typeface="+mn-cs"/>
              </a:rPr>
              <a:t>Максимальное количество слов в изложении не устанавливается.</a:t>
            </a:r>
          </a:p>
          <a:p>
            <a:pPr marL="285750" lvl="0" indent="-285750" algn="just" eaLnBrk="1" hangingPunct="1">
              <a:buFont typeface="Arial" pitchFamily="34" charset="0"/>
              <a:buChar char="•"/>
            </a:pPr>
            <a:r>
              <a:rPr lang="ru-RU" sz="1600" b="1" dirty="0">
                <a:latin typeface="Calibri"/>
                <a:cs typeface="+mn-cs"/>
              </a:rPr>
              <a:t>Если в изложении менее 150 слов, то выставляется «незачет» за невыполнение требования № 1 и «незачет» за работу в целом.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1" y="4581128"/>
            <a:ext cx="8758113" cy="936104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>
                <a:latin typeface="Calibri"/>
                <a:cs typeface="+mn-cs"/>
              </a:rPr>
              <a:t>Итоговое сочинение (изложение) выполняется самостоятельно. Не допускается списывание сочинения (изложения) из какого-либо источника (работа другого участника, исходный </a:t>
            </a:r>
            <a:r>
              <a:rPr lang="ru-RU" sz="1600" b="1" dirty="0" smtClean="0">
                <a:latin typeface="Calibri"/>
                <a:cs typeface="+mn-cs"/>
              </a:rPr>
              <a:t>текст </a:t>
            </a:r>
            <a:r>
              <a:rPr lang="ru-RU" sz="1600" b="1" dirty="0">
                <a:latin typeface="Calibri"/>
                <a:cs typeface="+mn-cs"/>
              </a:rPr>
              <a:t>и др.).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1" y="5589240"/>
            <a:ext cx="8758113" cy="936104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>
                <a:latin typeface="Calibri"/>
                <a:cs typeface="+mn-cs"/>
              </a:rPr>
              <a:t>Если  сочинение (изложение) признано экспертом несамостоятельным, то выставляется «незачет» за невыполнение требования № 2 и «незачет» за работу в целом (такое сочинение (изложение) не проверяется по пяти критериям оценивания).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0" y="1341364"/>
            <a:ext cx="8758113" cy="359444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00FF"/>
                </a:solidFill>
              </a:rPr>
              <a:t>Требование № 1. </a:t>
            </a:r>
            <a:r>
              <a:rPr lang="ru-RU" altLang="ru-RU" sz="1600" b="1" dirty="0">
                <a:solidFill>
                  <a:srgbClr val="000000"/>
                </a:solidFill>
              </a:rPr>
              <a:t>«Объем итогового сочинения (изложения)»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4221684"/>
            <a:ext cx="8758113" cy="359444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00FF"/>
                </a:solidFill>
              </a:rPr>
              <a:t>Требование № 2.</a:t>
            </a:r>
            <a:r>
              <a:rPr lang="ru-RU" altLang="ru-RU" sz="1600" b="1" dirty="0">
                <a:solidFill>
                  <a:srgbClr val="000000"/>
                </a:solidFill>
              </a:rPr>
              <a:t> «Самостоятельность написания итогового сочинения (изложения)»</a:t>
            </a:r>
          </a:p>
        </p:txBody>
      </p:sp>
    </p:spTree>
    <p:extLst>
      <p:ext uri="{BB962C8B-B14F-4D97-AF65-F5344CB8AC3E}">
        <p14:creationId xmlns:p14="http://schemas.microsoft.com/office/powerpoint/2010/main" xmlns="" val="1536645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268" y="4509120"/>
            <a:ext cx="8339461" cy="19389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Calibri" pitchFamily="34" charset="0"/>
              </a:rPr>
              <a:t>Внесение сведений об участниках итогового сочинения (изложения) –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14 ноября 2016 года</a:t>
            </a:r>
          </a:p>
          <a:p>
            <a:pPr algn="ctr">
              <a:defRPr/>
            </a:pPr>
            <a:r>
              <a:rPr lang="ru-RU" sz="2000" b="1" dirty="0"/>
              <a:t>Проверка внесения данных о всех участниках проведения итогового сочинения (изложения) в соответствии с представленными ими </a:t>
            </a:r>
            <a:r>
              <a:rPr lang="ru-RU" sz="2000" b="1" dirty="0" smtClean="0"/>
              <a:t>заявлениями</a:t>
            </a:r>
            <a:r>
              <a:rPr lang="ru-RU" sz="2000" dirty="0" smtClean="0"/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14 - 15 </a:t>
            </a:r>
            <a:r>
              <a:rPr lang="ru-RU" sz="2000" b="1" dirty="0">
                <a:solidFill>
                  <a:srgbClr val="FF0000"/>
                </a:solidFill>
              </a:rPr>
              <a:t>ноября 2016 </a:t>
            </a:r>
            <a:r>
              <a:rPr lang="ru-RU" sz="2000" b="1" dirty="0" smtClean="0">
                <a:solidFill>
                  <a:srgbClr val="FF0000"/>
                </a:solidFill>
              </a:rPr>
              <a:t>года, 24 – 25 </a:t>
            </a:r>
            <a:r>
              <a:rPr lang="ru-RU" sz="2000" b="1" dirty="0">
                <a:solidFill>
                  <a:srgbClr val="FF0000"/>
                </a:solidFill>
              </a:rPr>
              <a:t>ноября 2016 </a:t>
            </a:r>
            <a:r>
              <a:rPr lang="ru-RU" sz="2000" b="1" dirty="0" smtClean="0">
                <a:solidFill>
                  <a:srgbClr val="FF0000"/>
                </a:solidFill>
              </a:rPr>
              <a:t>года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6964516"/>
              </p:ext>
            </p:extLst>
          </p:nvPr>
        </p:nvGraphicFramePr>
        <p:xfrm>
          <a:off x="639876" y="1340768"/>
          <a:ext cx="7992889" cy="2880320"/>
        </p:xfrm>
        <a:graphic>
          <a:graphicData uri="http://schemas.openxmlformats.org/drawingml/2006/table">
            <a:tbl>
              <a:tblPr/>
              <a:tblGrid>
                <a:gridCol w="2240794"/>
                <a:gridCol w="2800993"/>
                <a:gridCol w="2951102"/>
              </a:tblGrid>
              <a:tr h="834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Сроки регистрации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Дата проведения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7808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Сочинение (изложение)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 23.11.2016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07.12.2016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5411" marR="154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 18.01.2017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01.02.2017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5411" marR="154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 19.04.2017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03.05.2017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Сроки регистрации и проведения </a:t>
            </a: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итогового сочинения (изложения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)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62004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Критерии оценивания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итогового сочинения (изложения)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1" y="1701404"/>
            <a:ext cx="4248474" cy="359444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/>
                </a:solidFill>
              </a:rPr>
              <a:t>Сочинение: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6" y="1700808"/>
            <a:ext cx="4248474" cy="359444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/>
                </a:solidFill>
              </a:rPr>
              <a:t>Изложение: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2204864"/>
            <a:ext cx="3960440" cy="1152128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0" indent="-342900" eaLnBrk="1" hangingPunct="1">
              <a:buFont typeface="+mj-lt"/>
              <a:buAutoNum type="arabicPeriod"/>
            </a:pPr>
            <a:r>
              <a:rPr lang="ru-RU" sz="1600" b="1" dirty="0">
                <a:latin typeface="Calibri"/>
                <a:cs typeface="+mn-cs"/>
              </a:rPr>
              <a:t>Соответствие теме.</a:t>
            </a:r>
          </a:p>
          <a:p>
            <a:pPr marL="342900" lvl="0" indent="-342900" eaLnBrk="1" hangingPunct="1">
              <a:buFont typeface="+mj-lt"/>
              <a:buAutoNum type="arabicPeriod"/>
            </a:pPr>
            <a:r>
              <a:rPr lang="ru-RU" sz="1600" b="1" dirty="0">
                <a:latin typeface="Calibri"/>
                <a:cs typeface="+mn-cs"/>
              </a:rPr>
              <a:t>Аргументация. Привлечение литературного материала.</a:t>
            </a:r>
          </a:p>
          <a:p>
            <a:pPr marL="342900" lvl="0" indent="-342900" eaLnBrk="1" hangingPunct="1">
              <a:buFont typeface="+mj-lt"/>
              <a:buAutoNum type="arabicPeriod"/>
            </a:pPr>
            <a:r>
              <a:rPr lang="ru-RU" sz="1600" b="1" dirty="0">
                <a:latin typeface="Calibri"/>
                <a:cs typeface="+mn-cs"/>
              </a:rPr>
              <a:t>Композиция и логика рассуждения.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204864"/>
            <a:ext cx="3960440" cy="1152128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0" indent="-342900" eaLnBrk="1" hangingPunct="1">
              <a:buFont typeface="+mj-lt"/>
              <a:buAutoNum type="arabicPeriod"/>
            </a:pPr>
            <a:r>
              <a:rPr lang="ru-RU" sz="1600" b="1" dirty="0">
                <a:latin typeface="Calibri"/>
                <a:cs typeface="+mn-cs"/>
              </a:rPr>
              <a:t>Содержание изложения.</a:t>
            </a:r>
          </a:p>
          <a:p>
            <a:pPr marL="342900" lvl="0" indent="-342900" eaLnBrk="1" hangingPunct="1">
              <a:buFont typeface="+mj-lt"/>
              <a:buAutoNum type="arabicPeriod"/>
            </a:pPr>
            <a:r>
              <a:rPr lang="ru-RU" sz="1600" b="1" dirty="0">
                <a:latin typeface="Calibri"/>
                <a:cs typeface="+mn-cs"/>
              </a:rPr>
              <a:t>Логичность изложения.</a:t>
            </a:r>
          </a:p>
          <a:p>
            <a:pPr marL="342900" lvl="0" indent="-342900" eaLnBrk="1" hangingPunct="1">
              <a:buFont typeface="+mj-lt"/>
              <a:buAutoNum type="arabicPeriod"/>
            </a:pPr>
            <a:r>
              <a:rPr lang="ru-RU" sz="1600" b="1" dirty="0">
                <a:latin typeface="Calibri"/>
                <a:cs typeface="+mn-cs"/>
              </a:rPr>
              <a:t>Использование элементов стиля исходного текста.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3429000"/>
            <a:ext cx="8424936" cy="64807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 smtClean="0">
                <a:latin typeface="Calibri"/>
                <a:cs typeface="+mn-cs"/>
              </a:rPr>
              <a:t>4.  Качество </a:t>
            </a:r>
            <a:r>
              <a:rPr lang="ru-RU" sz="1600" b="1" dirty="0">
                <a:latin typeface="Calibri"/>
                <a:cs typeface="+mn-cs"/>
              </a:rPr>
              <a:t>письменной речи.</a:t>
            </a:r>
          </a:p>
          <a:p>
            <a:pPr lvl="0" algn="ctr" eaLnBrk="1" hangingPunct="1"/>
            <a:r>
              <a:rPr lang="ru-RU" sz="1600" b="1" dirty="0" smtClean="0">
                <a:latin typeface="Calibri"/>
                <a:cs typeface="+mn-cs"/>
              </a:rPr>
              <a:t>5.  Грамотность</a:t>
            </a:r>
            <a:r>
              <a:rPr lang="ru-RU" sz="1600" b="1" dirty="0">
                <a:latin typeface="Calibri"/>
                <a:cs typeface="+mn-cs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4509120"/>
            <a:ext cx="8424936" cy="1152128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>
                <a:latin typeface="Calibri"/>
                <a:cs typeface="+mn-cs"/>
              </a:rPr>
              <a:t>Критерии № 1 и № 2 являются основными. Для получения «зачета» за итоговое сочинение (изложение) необходимо получить «зачет» по критериям № 1 и № 2 (</a:t>
            </a:r>
            <a:r>
              <a:rPr lang="ru-RU" sz="1600" b="1" dirty="0">
                <a:solidFill>
                  <a:srgbClr val="C00000"/>
                </a:solidFill>
                <a:latin typeface="Calibri"/>
                <a:cs typeface="+mn-cs"/>
              </a:rPr>
              <a:t>выставление «незачета» по одному из этих критериев автоматически ведет к «незачету» за работу в целом</a:t>
            </a:r>
            <a:r>
              <a:rPr lang="ru-RU" sz="1600" b="1" dirty="0">
                <a:latin typeface="Calibri"/>
                <a:cs typeface="+mn-cs"/>
              </a:rPr>
              <a:t>), а также «зачет» по одному из других критериев (№ 3- № 5). </a:t>
            </a:r>
          </a:p>
        </p:txBody>
      </p:sp>
    </p:spTree>
    <p:extLst>
      <p:ext uri="{BB962C8B-B14F-4D97-AF65-F5344CB8AC3E}">
        <p14:creationId xmlns:p14="http://schemas.microsoft.com/office/powerpoint/2010/main" xmlns="" val="3525617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Заполнение бланков итогового сочинения (изложения) ответственным</a:t>
            </a:r>
          </a:p>
        </p:txBody>
      </p:sp>
      <p:pic>
        <p:nvPicPr>
          <p:cNvPr id="7" name="Picture 2" descr="C:\Users\STIKHO~1\AppData\Local\Temp\Rar$DRa0.119\Бланки сочинения 2016 версия 2 ЧБ_автоматизированное заполнение_без рамки_БР_Ав_Од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068" y="1316670"/>
            <a:ext cx="3071462" cy="45606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STIKHO~1\AppData\Local\Temp\Rar$DRa0.119\Бланки сочинения 2016 версия 2 ЧБ_автоматизированное заполнение_без рамки_БР_Ав_Од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80505"/>
            <a:ext cx="3071461" cy="45606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01104" y="5060342"/>
            <a:ext cx="1514604" cy="432048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3100" y="4485022"/>
            <a:ext cx="2520280" cy="57532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5949280"/>
            <a:ext cx="8064896" cy="64807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latin typeface="Calibri"/>
                <a:cs typeface="+mn-cs"/>
              </a:rPr>
              <a:t>Необходимо внимательно переносить отметки о зачете\незачете в чистовой бланк регистрации, который подлежит обработке</a:t>
            </a:r>
          </a:p>
        </p:txBody>
      </p:sp>
    </p:spTree>
    <p:extLst>
      <p:ext uri="{BB962C8B-B14F-4D97-AF65-F5344CB8AC3E}">
        <p14:creationId xmlns:p14="http://schemas.microsoft.com/office/powerpoint/2010/main" xmlns="" val="4031522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Проверка итогового сочинения (изложения)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2937644"/>
              </p:ext>
            </p:extLst>
          </p:nvPr>
        </p:nvGraphicFramePr>
        <p:xfrm>
          <a:off x="143506" y="1340768"/>
          <a:ext cx="8856986" cy="398489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332150"/>
                <a:gridCol w="2376264"/>
                <a:gridCol w="2376264"/>
                <a:gridCol w="1440160"/>
                <a:gridCol w="1332148"/>
              </a:tblGrid>
              <a:tr h="1477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Дата проведения итогового сочинения (изложения)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Проверка экспертами   комиссий образовательных организаций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Сроки обработки на региональном уровне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Сроки выдачи результатов итогового сочинения (изложения) 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Дата ознакомления участников с результатами 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779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07.12.2016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07.12.2016-13.12.2016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14.12.2016-18.12.2016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19.12.2016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20.12.2016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</a:tr>
              <a:tr h="779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01.02.2017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01.02.2017-07.02.2017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08.02.2017-12.02.2017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13.02.2017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14.02.2017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779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03.05.2017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03.05.2017-09.05.2017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10.05.2017-14.05.2017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15.05.2017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16.05.2017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23528" y="5445224"/>
            <a:ext cx="8424936" cy="936104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>
                <a:latin typeface="Calibri"/>
                <a:cs typeface="+mn-cs"/>
              </a:rPr>
              <a:t>Проверка и оценивание итогового сочинения (изложения) комиссией образовательной организации должна завершиться не позднее чем </a:t>
            </a:r>
            <a:r>
              <a:rPr lang="ru-RU" sz="1600" b="1" dirty="0">
                <a:solidFill>
                  <a:srgbClr val="C00000"/>
                </a:solidFill>
                <a:latin typeface="Calibri"/>
                <a:cs typeface="+mn-cs"/>
              </a:rPr>
              <a:t>через семь календарных дней с даты проведения</a:t>
            </a:r>
            <a:r>
              <a:rPr lang="ru-RU" sz="1600" b="1" dirty="0">
                <a:latin typeface="Calibri"/>
                <a:cs typeface="+mn-cs"/>
              </a:rPr>
              <a:t>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xmlns="" val="1586271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Комплектование бланков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итогового сочинения (изложения)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7" y="1340768"/>
            <a:ext cx="8424937" cy="576064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/>
                </a:solidFill>
              </a:rPr>
              <a:t>Бланки регистрации и бланки записи участников итогового сочинения (изложения), выполнявших работу в одной аудитории, складываются вместе в одну стопку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2022908"/>
            <a:ext cx="3744416" cy="39798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 smtClean="0">
                <a:latin typeface="Calibri"/>
                <a:cs typeface="+mn-cs"/>
              </a:rPr>
              <a:t>1. бланк </a:t>
            </a:r>
            <a:r>
              <a:rPr lang="ru-RU" sz="1600" b="1" dirty="0">
                <a:latin typeface="Calibri"/>
                <a:cs typeface="+mn-cs"/>
              </a:rPr>
              <a:t>регистрации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99792" y="2454956"/>
            <a:ext cx="3744416" cy="39798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 smtClean="0">
                <a:latin typeface="Calibri"/>
                <a:cs typeface="+mn-cs"/>
              </a:rPr>
              <a:t>2. </a:t>
            </a:r>
            <a:r>
              <a:rPr lang="ru-RU" sz="1600" b="1" dirty="0">
                <a:latin typeface="Calibri"/>
              </a:rPr>
              <a:t>бланк записи </a:t>
            </a:r>
            <a:r>
              <a:rPr lang="ru-RU" sz="1600" b="1" dirty="0" smtClean="0">
                <a:latin typeface="Calibri"/>
              </a:rPr>
              <a:t>№ </a:t>
            </a:r>
            <a:r>
              <a:rPr lang="ru-RU" sz="1600" b="1" dirty="0">
                <a:latin typeface="Calibri"/>
              </a:rPr>
              <a:t>1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99792" y="2887004"/>
            <a:ext cx="3744416" cy="39798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 smtClean="0">
                <a:latin typeface="Calibri"/>
                <a:cs typeface="+mn-cs"/>
              </a:rPr>
              <a:t>3. </a:t>
            </a:r>
            <a:r>
              <a:rPr lang="ru-RU" sz="1600" b="1" dirty="0">
                <a:latin typeface="Calibri"/>
              </a:rPr>
              <a:t>бланк записи </a:t>
            </a:r>
            <a:r>
              <a:rPr lang="ru-RU" sz="1600" b="1" dirty="0" smtClean="0">
                <a:latin typeface="Calibri"/>
              </a:rPr>
              <a:t>№ 2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319052"/>
            <a:ext cx="3744416" cy="39798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 smtClean="0">
                <a:latin typeface="Calibri"/>
                <a:cs typeface="+mn-cs"/>
              </a:rPr>
              <a:t>4. </a:t>
            </a:r>
            <a:r>
              <a:rPr lang="ru-RU" sz="1600" b="1" dirty="0" smtClean="0">
                <a:latin typeface="Calibri"/>
              </a:rPr>
              <a:t>дополнительные бланки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0173" y="3861048"/>
            <a:ext cx="7583654" cy="576064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 smtClean="0">
                <a:latin typeface="Calibri"/>
                <a:cs typeface="+mn-cs"/>
              </a:rPr>
              <a:t>После </a:t>
            </a:r>
            <a:r>
              <a:rPr lang="ru-RU" sz="1600" b="1" dirty="0">
                <a:latin typeface="Calibri"/>
                <a:cs typeface="+mn-cs"/>
              </a:rPr>
              <a:t>работы первого участника в аналогичном порядке располагаются бланки второго участника, затем третьего и т.д.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4602762"/>
            <a:ext cx="8424937" cy="576064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/>
                </a:solidFill>
              </a:rPr>
              <a:t>Вся стопка работ участников из одной аудитории помещается в возвратный доставочный пакет. На пакет наклеивается сопроводительный бланк с информацией: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7544" y="5284902"/>
            <a:ext cx="3744416" cy="39798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latin typeface="Calibri"/>
              </a:rPr>
              <a:t>наименование ОО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7544" y="6127364"/>
            <a:ext cx="3744416" cy="39798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latin typeface="Calibri"/>
              </a:rPr>
              <a:t>номер аудитории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7544" y="5716950"/>
            <a:ext cx="3744416" cy="39798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latin typeface="Calibri"/>
              </a:rPr>
              <a:t>количество участников в аудитории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6016" y="5301208"/>
            <a:ext cx="3744416" cy="39798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latin typeface="Calibri"/>
              </a:rPr>
              <a:t>количество бланков регистрации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13736" y="5733256"/>
            <a:ext cx="3744416" cy="397980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latin typeface="Calibri"/>
              </a:rPr>
              <a:t>количество бланков </a:t>
            </a:r>
            <a:r>
              <a:rPr lang="ru-RU" sz="1600" b="1" dirty="0" smtClean="0">
                <a:latin typeface="Calibri"/>
              </a:rPr>
              <a:t>записи</a:t>
            </a:r>
            <a:endParaRPr lang="ru-RU" sz="16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05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Отчетные формы проведения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итогового сочинения (изложения)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8685" y="3789040"/>
            <a:ext cx="8424936" cy="64807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>
                <a:solidFill>
                  <a:srgbClr val="0000FF"/>
                </a:solidFill>
                <a:latin typeface="Calibri"/>
                <a:cs typeface="+mn-cs"/>
              </a:rPr>
              <a:t>Форма ИС-05</a:t>
            </a:r>
            <a:r>
              <a:rPr lang="ru-RU" b="1" dirty="0">
                <a:latin typeface="Calibri"/>
                <a:cs typeface="+mn-cs"/>
              </a:rPr>
              <a:t> «Ведомость проведения итогового сочинения (изложения) в </a:t>
            </a:r>
            <a:r>
              <a:rPr lang="ru-RU" b="1" dirty="0" smtClean="0">
                <a:latin typeface="Calibri"/>
                <a:cs typeface="+mn-cs"/>
              </a:rPr>
              <a:t>учебном кабинете </a:t>
            </a:r>
            <a:r>
              <a:rPr lang="ru-RU" b="1" dirty="0">
                <a:latin typeface="Calibri"/>
                <a:cs typeface="+mn-cs"/>
              </a:rPr>
              <a:t>ОО (</a:t>
            </a:r>
            <a:r>
              <a:rPr lang="ru-RU" b="1" dirty="0" smtClean="0">
                <a:latin typeface="Calibri"/>
                <a:cs typeface="+mn-cs"/>
              </a:rPr>
              <a:t>месте </a:t>
            </a:r>
            <a:r>
              <a:rPr lang="ru-RU" b="1" dirty="0">
                <a:latin typeface="Calibri"/>
                <a:cs typeface="+mn-cs"/>
              </a:rPr>
              <a:t>проведения)»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7225" y="4642994"/>
            <a:ext cx="8424936" cy="432048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>
                <a:solidFill>
                  <a:srgbClr val="0000FF"/>
                </a:solidFill>
                <a:latin typeface="Calibri"/>
                <a:cs typeface="+mn-cs"/>
              </a:rPr>
              <a:t>Форма ИС-06</a:t>
            </a:r>
            <a:r>
              <a:rPr lang="ru-RU" b="1" dirty="0">
                <a:latin typeface="Calibri"/>
                <a:cs typeface="+mn-cs"/>
              </a:rPr>
              <a:t> «Протокол проверки итогового сочинения (изложения)»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9531" y="5301208"/>
            <a:ext cx="8424936" cy="64807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>
                <a:solidFill>
                  <a:srgbClr val="0000FF"/>
                </a:solidFill>
                <a:latin typeface="Calibri"/>
                <a:cs typeface="+mn-cs"/>
              </a:rPr>
              <a:t>Форма ИС-07</a:t>
            </a:r>
            <a:r>
              <a:rPr lang="ru-RU" b="1" dirty="0">
                <a:latin typeface="Calibri"/>
                <a:cs typeface="+mn-cs"/>
              </a:rPr>
              <a:t> «Ведомость коррекции персональных данных участников </a:t>
            </a:r>
            <a:r>
              <a:rPr lang="ru-RU" b="1" dirty="0" smtClean="0">
                <a:latin typeface="Calibri"/>
                <a:cs typeface="+mn-cs"/>
              </a:rPr>
              <a:t>итогового сочинения (изложения)»</a:t>
            </a:r>
            <a:endParaRPr lang="ru-RU" b="1" dirty="0">
              <a:latin typeface="Calibri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6108742"/>
            <a:ext cx="8424936" cy="64807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>
                <a:solidFill>
                  <a:srgbClr val="0000FF"/>
                </a:solidFill>
                <a:latin typeface="Calibri"/>
                <a:cs typeface="+mn-cs"/>
              </a:rPr>
              <a:t>Форма </a:t>
            </a:r>
            <a:r>
              <a:rPr lang="ru-RU" b="1" dirty="0" smtClean="0">
                <a:solidFill>
                  <a:srgbClr val="0000FF"/>
                </a:solidFill>
                <a:latin typeface="Calibri"/>
                <a:cs typeface="+mn-cs"/>
              </a:rPr>
              <a:t>ИС-08</a:t>
            </a:r>
            <a:r>
              <a:rPr lang="ru-RU" b="1" dirty="0" smtClean="0">
                <a:latin typeface="Calibri"/>
                <a:cs typeface="+mn-cs"/>
              </a:rPr>
              <a:t> </a:t>
            </a:r>
            <a:r>
              <a:rPr lang="ru-RU" b="1" dirty="0">
                <a:latin typeface="Calibri"/>
                <a:cs typeface="+mn-cs"/>
              </a:rPr>
              <a:t>«Акт о досрочном завершении </a:t>
            </a:r>
            <a:r>
              <a:rPr lang="ru-RU" b="1" dirty="0" smtClean="0">
                <a:latin typeface="Calibri"/>
                <a:cs typeface="+mn-cs"/>
              </a:rPr>
              <a:t>написания итогового </a:t>
            </a:r>
            <a:r>
              <a:rPr lang="ru-RU" b="1" dirty="0">
                <a:latin typeface="Calibri"/>
                <a:cs typeface="+mn-cs"/>
              </a:rPr>
              <a:t>сочинения (изложения) по </a:t>
            </a:r>
            <a:r>
              <a:rPr lang="ru-RU" b="1" dirty="0" smtClean="0">
                <a:latin typeface="Calibri"/>
                <a:cs typeface="+mn-cs"/>
              </a:rPr>
              <a:t>уважительным причинам»</a:t>
            </a:r>
            <a:endParaRPr lang="ru-RU" b="1" dirty="0">
              <a:latin typeface="Calibri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4893" y="1412776"/>
            <a:ext cx="8424936" cy="64807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65113" algn="just" eaLnBrk="1" hangingPunct="1"/>
            <a:r>
              <a:rPr lang="ru-RU" b="1" dirty="0">
                <a:solidFill>
                  <a:srgbClr val="0000FF"/>
                </a:solidFill>
                <a:latin typeface="Calibri"/>
                <a:cs typeface="+mn-cs"/>
              </a:rPr>
              <a:t>Форма </a:t>
            </a:r>
            <a:r>
              <a:rPr lang="ru-RU" b="1" dirty="0" smtClean="0">
                <a:solidFill>
                  <a:srgbClr val="0000FF"/>
                </a:solidFill>
                <a:latin typeface="Calibri"/>
                <a:cs typeface="+mn-cs"/>
              </a:rPr>
              <a:t>ИС-01</a:t>
            </a:r>
            <a:r>
              <a:rPr lang="ru-RU" b="1" dirty="0" smtClean="0">
                <a:latin typeface="Calibri"/>
                <a:cs typeface="+mn-cs"/>
              </a:rPr>
              <a:t> </a:t>
            </a:r>
            <a:r>
              <a:rPr lang="ru-RU" b="1" dirty="0" smtClean="0">
                <a:latin typeface="+mj-lt"/>
                <a:cs typeface="+mn-cs"/>
              </a:rPr>
              <a:t>«</a:t>
            </a:r>
            <a:r>
              <a:rPr lang="ru-RU" b="1" dirty="0">
                <a:latin typeface="+mj-lt"/>
              </a:rPr>
              <a:t>Списки распределения участников по образовательным организациям (местам проведения</a:t>
            </a:r>
            <a:r>
              <a:rPr lang="ru-RU" b="1" dirty="0" smtClean="0">
                <a:latin typeface="+mj-lt"/>
              </a:rPr>
              <a:t>)</a:t>
            </a:r>
            <a:r>
              <a:rPr lang="ru-RU" b="1" dirty="0" smtClean="0">
                <a:latin typeface="+mj-lt"/>
                <a:cs typeface="+mn-cs"/>
              </a:rPr>
              <a:t>»</a:t>
            </a:r>
            <a:endParaRPr lang="ru-RU" b="1" dirty="0">
              <a:latin typeface="+mj-lt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7225" y="2204864"/>
            <a:ext cx="8424936" cy="64807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65113" algn="just" eaLnBrk="1" hangingPunct="1"/>
            <a:r>
              <a:rPr lang="ru-RU" b="1" dirty="0">
                <a:solidFill>
                  <a:srgbClr val="0000FF"/>
                </a:solidFill>
                <a:latin typeface="Calibri"/>
                <a:cs typeface="+mn-cs"/>
              </a:rPr>
              <a:t>Форма </a:t>
            </a:r>
            <a:r>
              <a:rPr lang="ru-RU" b="1" dirty="0" smtClean="0">
                <a:solidFill>
                  <a:srgbClr val="0000FF"/>
                </a:solidFill>
                <a:latin typeface="Calibri"/>
                <a:cs typeface="+mn-cs"/>
              </a:rPr>
              <a:t>ИС-02</a:t>
            </a:r>
            <a:r>
              <a:rPr lang="ru-RU" b="1" dirty="0" smtClean="0">
                <a:latin typeface="Calibri"/>
                <a:cs typeface="+mn-cs"/>
              </a:rPr>
              <a:t> </a:t>
            </a:r>
            <a:r>
              <a:rPr lang="ru-RU" b="1" dirty="0" smtClean="0">
                <a:latin typeface="+mj-lt"/>
                <a:cs typeface="+mn-cs"/>
              </a:rPr>
              <a:t>«</a:t>
            </a:r>
            <a:r>
              <a:rPr lang="ru-RU" b="1" dirty="0">
                <a:latin typeface="+mj-lt"/>
              </a:rPr>
              <a:t>Прикрепление образовательной организации регистрации к образовательной организации </a:t>
            </a:r>
            <a:r>
              <a:rPr lang="ru-RU" b="1" dirty="0" smtClean="0">
                <a:latin typeface="+mj-lt"/>
              </a:rPr>
              <a:t>проведения</a:t>
            </a:r>
            <a:r>
              <a:rPr lang="ru-RU" b="1" dirty="0" smtClean="0">
                <a:latin typeface="+mj-lt"/>
                <a:cs typeface="+mn-cs"/>
              </a:rPr>
              <a:t>»</a:t>
            </a:r>
            <a:endParaRPr lang="ru-RU" b="1" dirty="0">
              <a:latin typeface="+mj-lt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7225" y="2996952"/>
            <a:ext cx="8424936" cy="64807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65113" algn="just" eaLnBrk="1" hangingPunct="1"/>
            <a:r>
              <a:rPr lang="ru-RU" b="1" dirty="0">
                <a:solidFill>
                  <a:srgbClr val="0000FF"/>
                </a:solidFill>
                <a:latin typeface="Calibri"/>
                <a:cs typeface="+mn-cs"/>
              </a:rPr>
              <a:t>Форма </a:t>
            </a:r>
            <a:r>
              <a:rPr lang="ru-RU" b="1" dirty="0" smtClean="0">
                <a:solidFill>
                  <a:srgbClr val="0000FF"/>
                </a:solidFill>
                <a:latin typeface="Calibri"/>
                <a:cs typeface="+mn-cs"/>
              </a:rPr>
              <a:t>ИС-04</a:t>
            </a:r>
            <a:r>
              <a:rPr lang="ru-RU" b="1" dirty="0" smtClean="0">
                <a:latin typeface="Calibri"/>
                <a:cs typeface="+mn-cs"/>
              </a:rPr>
              <a:t> </a:t>
            </a:r>
            <a:r>
              <a:rPr lang="ru-RU" b="1" dirty="0" smtClean="0">
                <a:latin typeface="+mj-lt"/>
                <a:cs typeface="+mn-cs"/>
              </a:rPr>
              <a:t>«</a:t>
            </a:r>
            <a:r>
              <a:rPr lang="ru-RU" b="1" dirty="0" smtClean="0">
                <a:latin typeface="+mj-lt"/>
              </a:rPr>
              <a:t>Список участников итогового сочинения (изложения) </a:t>
            </a:r>
            <a:r>
              <a:rPr lang="ru-RU" b="1" dirty="0">
                <a:latin typeface="Calibri"/>
              </a:rPr>
              <a:t>в учебном кабинете ОО (месте проведения)»</a:t>
            </a:r>
            <a:endParaRPr lang="ru-RU" b="1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89149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Допуск к повторному написанию </a:t>
            </a: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итогового сочинения (изложения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)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850" y="1340768"/>
            <a:ext cx="8496300" cy="648072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</a:rPr>
              <a:t>Повторно к написанию итогового сочинения (изложения) допускаются :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5238" y="2060848"/>
            <a:ext cx="8033524" cy="715515"/>
          </a:xfrm>
          <a:prstGeom prst="roundRect">
            <a:avLst>
              <a:gd name="adj" fmla="val 9926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altLang="ru-RU" b="1" dirty="0" smtClean="0">
                <a:solidFill>
                  <a:srgbClr val="000000"/>
                </a:solidFill>
                <a:latin typeface="Calibri"/>
                <a:cs typeface="+mn-cs"/>
              </a:rPr>
              <a:t>обучающиеся, </a:t>
            </a:r>
            <a:r>
              <a:rPr lang="ru-RU" b="1" dirty="0" smtClean="0">
                <a:latin typeface="Calibri"/>
                <a:cs typeface="+mn-cs"/>
              </a:rPr>
              <a:t>получившие </a:t>
            </a:r>
            <a:r>
              <a:rPr lang="ru-RU" b="1" dirty="0">
                <a:latin typeface="Calibri"/>
                <a:cs typeface="+mn-cs"/>
              </a:rPr>
              <a:t>по итоговому сочинению (изложению) неудовлетворительный результат («незачет</a:t>
            </a:r>
            <a:r>
              <a:rPr lang="ru-RU" b="1" dirty="0" smtClean="0">
                <a:latin typeface="Calibri"/>
                <a:cs typeface="+mn-cs"/>
              </a:rPr>
              <a:t>»)</a:t>
            </a:r>
            <a:r>
              <a:rPr lang="en-US" b="1" dirty="0" smtClean="0">
                <a:latin typeface="Calibri"/>
                <a:cs typeface="+mn-cs"/>
              </a:rPr>
              <a:t>;</a:t>
            </a:r>
            <a:endParaRPr lang="ru-RU" b="1" dirty="0">
              <a:latin typeface="Calibri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9660" y="2996952"/>
            <a:ext cx="8033524" cy="715515"/>
          </a:xfrm>
          <a:prstGeom prst="roundRect">
            <a:avLst>
              <a:gd name="adj" fmla="val 9926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altLang="ru-RU" b="1" dirty="0" smtClean="0">
                <a:solidFill>
                  <a:srgbClr val="000000"/>
                </a:solidFill>
                <a:latin typeface="Calibri"/>
                <a:cs typeface="+mn-cs"/>
              </a:rPr>
              <a:t>обучающиеся, </a:t>
            </a:r>
            <a:r>
              <a:rPr lang="ru-RU" b="1" dirty="0" smtClean="0">
                <a:latin typeface="Calibri"/>
                <a:cs typeface="+mn-cs"/>
              </a:rPr>
              <a:t>выпускники </a:t>
            </a:r>
            <a:r>
              <a:rPr lang="ru-RU" b="1" dirty="0">
                <a:latin typeface="Calibri"/>
                <a:cs typeface="+mn-cs"/>
              </a:rPr>
              <a:t>прошлых лет, не явившиеся на итоговое сочинение (изложение) по уважительным </a:t>
            </a:r>
            <a:r>
              <a:rPr lang="ru-RU" b="1" dirty="0" smtClean="0">
                <a:latin typeface="Calibri"/>
                <a:cs typeface="+mn-cs"/>
              </a:rPr>
              <a:t>причинам</a:t>
            </a:r>
            <a:r>
              <a:rPr lang="en-US" b="1" dirty="0" smtClean="0">
                <a:latin typeface="Calibri"/>
                <a:cs typeface="+mn-cs"/>
              </a:rPr>
              <a:t>;</a:t>
            </a:r>
            <a:endParaRPr lang="ru-RU" b="1" dirty="0">
              <a:latin typeface="Calibri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7388" y="3904304"/>
            <a:ext cx="8033524" cy="715515"/>
          </a:xfrm>
          <a:prstGeom prst="roundRect">
            <a:avLst>
              <a:gd name="adj" fmla="val 9926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altLang="ru-RU" b="1" dirty="0" smtClean="0">
                <a:solidFill>
                  <a:srgbClr val="000000"/>
                </a:solidFill>
                <a:latin typeface="Calibri"/>
                <a:cs typeface="+mn-cs"/>
              </a:rPr>
              <a:t>обучающиеся, </a:t>
            </a:r>
            <a:r>
              <a:rPr lang="ru-RU" b="1" dirty="0" smtClean="0">
                <a:latin typeface="Calibri"/>
                <a:cs typeface="+mn-cs"/>
              </a:rPr>
              <a:t>выпускники </a:t>
            </a:r>
            <a:r>
              <a:rPr lang="ru-RU" b="1" dirty="0">
                <a:latin typeface="Calibri"/>
                <a:cs typeface="+mn-cs"/>
              </a:rPr>
              <a:t>прошлых лет, не завершившие </a:t>
            </a:r>
            <a:r>
              <a:rPr lang="ru-RU" b="1" dirty="0" smtClean="0">
                <a:latin typeface="Calibri"/>
                <a:cs typeface="+mn-cs"/>
              </a:rPr>
              <a:t>написание </a:t>
            </a:r>
            <a:r>
              <a:rPr lang="ru-RU" b="1" dirty="0">
                <a:latin typeface="Calibri"/>
                <a:cs typeface="+mn-cs"/>
              </a:rPr>
              <a:t>итогового сочинения (изложения) по уважительным </a:t>
            </a:r>
            <a:r>
              <a:rPr lang="ru-RU" b="1" dirty="0" smtClean="0">
                <a:latin typeface="Calibri"/>
                <a:cs typeface="+mn-cs"/>
              </a:rPr>
              <a:t>причинам</a:t>
            </a:r>
            <a:r>
              <a:rPr lang="en-US" b="1" dirty="0" smtClean="0">
                <a:latin typeface="Calibri"/>
                <a:cs typeface="+mn-cs"/>
              </a:rPr>
              <a:t>;</a:t>
            </a:r>
            <a:endParaRPr lang="ru-RU" b="1" dirty="0">
              <a:latin typeface="Calibri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5238" y="5077784"/>
            <a:ext cx="8033524" cy="1486528"/>
          </a:xfrm>
          <a:prstGeom prst="roundRect">
            <a:avLst>
              <a:gd name="adj" fmla="val 9926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b="1" dirty="0">
                <a:solidFill>
                  <a:srgbClr val="FF0000"/>
                </a:solidFill>
                <a:latin typeface="Calibri"/>
                <a:cs typeface="+mn-cs"/>
              </a:rPr>
              <a:t>Обучающиеся,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получившие по итоговому сочинению (изложению) неудовлетворительный результат («незачет</a:t>
            </a:r>
            <a:r>
              <a:rPr lang="ru-RU" b="1" dirty="0" smtClean="0">
                <a:solidFill>
                  <a:srgbClr val="FF0000"/>
                </a:solidFill>
                <a:latin typeface="Calibri"/>
              </a:rPr>
              <a:t>»), могут быть повторно допущены к участию в итоговом сочинении (изложении), но не более двух раз и только в сроки, установленные расписанием проведения итогового сочинения (изложения)</a:t>
            </a:r>
            <a:endParaRPr lang="ru-RU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81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повторной проверки </a:t>
            </a: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итогового сочинения (изложения)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8739" y="1225550"/>
            <a:ext cx="8648885" cy="533876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ru-RU" b="1" dirty="0" smtClean="0">
                <a:latin typeface="+mj-lt"/>
              </a:rPr>
              <a:t>Участники  имеют право </a:t>
            </a:r>
            <a:r>
              <a:rPr lang="ru-RU" b="1" dirty="0">
                <a:latin typeface="+mj-lt"/>
              </a:rPr>
              <a:t>подать в письменной форме заявление на проверку сданного ими итогового сочинения (изложения) комиссией, сформированной </a:t>
            </a:r>
            <a:r>
              <a:rPr lang="ru-RU" b="1" dirty="0" smtClean="0">
                <a:latin typeface="+mj-lt"/>
              </a:rPr>
              <a:t>МОУО.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+mj-lt"/>
              </a:rPr>
              <a:t>Заявление </a:t>
            </a:r>
            <a:r>
              <a:rPr lang="ru-RU" b="1" dirty="0">
                <a:latin typeface="+mj-lt"/>
              </a:rPr>
              <a:t>на повторную проверку </a:t>
            </a:r>
            <a:r>
              <a:rPr lang="ru-RU" b="1" dirty="0" smtClean="0">
                <a:latin typeface="+mj-lt"/>
              </a:rPr>
              <a:t>обучающиеся </a:t>
            </a:r>
            <a:r>
              <a:rPr lang="ru-RU" b="1" dirty="0">
                <a:latin typeface="+mj-lt"/>
              </a:rPr>
              <a:t>подают в образовательную организацию, в которой они осваивают образовательные программы среднего общего </a:t>
            </a:r>
            <a:r>
              <a:rPr lang="ru-RU" b="1" dirty="0" smtClean="0">
                <a:latin typeface="+mj-lt"/>
              </a:rPr>
              <a:t>образования.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+mj-lt"/>
              </a:rPr>
              <a:t>Руководитель </a:t>
            </a:r>
            <a:r>
              <a:rPr lang="ru-RU" b="1" dirty="0">
                <a:latin typeface="+mj-lt"/>
              </a:rPr>
              <a:t>образовательной организации в течение одного рабочего дня с момента подачи заявления передает его в </a:t>
            </a:r>
            <a:r>
              <a:rPr lang="ru-RU" b="1" dirty="0" smtClean="0">
                <a:latin typeface="+mj-lt"/>
              </a:rPr>
              <a:t>МОУО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+mj-lt"/>
              </a:rPr>
              <a:t>МОУО создается </a:t>
            </a:r>
            <a:r>
              <a:rPr lang="ru-RU" b="1" dirty="0">
                <a:latin typeface="+mj-lt"/>
              </a:rPr>
              <a:t>комиссия на муниципальном уровне для  повторной проверки итогового сочинения (изложения) указанных  обучающихся. </a:t>
            </a:r>
            <a:endParaRPr lang="ru-RU" b="1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+mj-lt"/>
              </a:rPr>
              <a:t>МОУО направляет </a:t>
            </a:r>
            <a:r>
              <a:rPr lang="ru-RU" b="1" dirty="0">
                <a:latin typeface="+mj-lt"/>
              </a:rPr>
              <a:t>запрос в ГУ </a:t>
            </a:r>
            <a:r>
              <a:rPr lang="ru-RU" b="1" dirty="0" smtClean="0">
                <a:latin typeface="+mj-lt"/>
              </a:rPr>
              <a:t>ОЦМКО </a:t>
            </a:r>
            <a:r>
              <a:rPr lang="ru-RU" b="1" dirty="0">
                <a:latin typeface="+mj-lt"/>
              </a:rPr>
              <a:t>о получении копий бланков итогового сочинения (изложения) обучающегося. </a:t>
            </a:r>
            <a:endParaRPr lang="ru-RU" b="1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+mj-lt"/>
              </a:rPr>
              <a:t>Повторная </a:t>
            </a:r>
            <a:r>
              <a:rPr lang="ru-RU" b="1" dirty="0">
                <a:latin typeface="+mj-lt"/>
              </a:rPr>
              <a:t>проверка итогового сочинения (изложения) обучающегося </a:t>
            </a:r>
            <a:r>
              <a:rPr lang="ru-RU" b="1" dirty="0" smtClean="0">
                <a:latin typeface="+mj-lt"/>
              </a:rPr>
              <a:t>в </a:t>
            </a:r>
            <a:r>
              <a:rPr lang="ru-RU" b="1" dirty="0">
                <a:latin typeface="+mj-lt"/>
              </a:rPr>
              <a:t>течение одного рабочего дня после получения </a:t>
            </a:r>
            <a:r>
              <a:rPr lang="ru-RU" b="1" dirty="0" smtClean="0">
                <a:latin typeface="+mj-lt"/>
              </a:rPr>
              <a:t>МОУО копий </a:t>
            </a:r>
            <a:r>
              <a:rPr lang="ru-RU" b="1" dirty="0">
                <a:latin typeface="+mj-lt"/>
              </a:rPr>
              <a:t>бланков итогового сочинения (изложения) обучающегося. </a:t>
            </a:r>
            <a:endParaRPr lang="ru-RU" b="1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+mj-lt"/>
              </a:rPr>
              <a:t>МОУО информирует </a:t>
            </a:r>
            <a:r>
              <a:rPr lang="ru-RU" b="1" dirty="0">
                <a:latin typeface="+mj-lt"/>
              </a:rPr>
              <a:t>ГУ </a:t>
            </a:r>
            <a:r>
              <a:rPr lang="ru-RU" b="1" dirty="0" smtClean="0">
                <a:latin typeface="+mj-lt"/>
              </a:rPr>
              <a:t>ОЦМКО и </a:t>
            </a:r>
            <a:r>
              <a:rPr lang="ru-RU" b="1" dirty="0">
                <a:latin typeface="+mj-lt"/>
              </a:rPr>
              <a:t>обучающегося официальным письмом в течение одного рабочего </a:t>
            </a:r>
            <a:r>
              <a:rPr lang="ru-RU" b="1" dirty="0" smtClean="0">
                <a:latin typeface="+mj-lt"/>
              </a:rPr>
              <a:t>дня о результатах повторной проверки.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+mj-lt"/>
              </a:rPr>
              <a:t>В </a:t>
            </a:r>
            <a:r>
              <a:rPr lang="ru-RU" b="1" dirty="0">
                <a:latin typeface="+mj-lt"/>
              </a:rPr>
              <a:t>случае изменения результатов итогового сочинения (изложения) ГУ </a:t>
            </a:r>
            <a:r>
              <a:rPr lang="ru-RU" b="1" dirty="0" smtClean="0">
                <a:latin typeface="+mj-lt"/>
              </a:rPr>
              <a:t>ОЦМКО вносит </a:t>
            </a:r>
            <a:r>
              <a:rPr lang="ru-RU" b="1" dirty="0">
                <a:latin typeface="+mj-lt"/>
              </a:rPr>
              <a:t>изменения в РИС.</a:t>
            </a:r>
          </a:p>
        </p:txBody>
      </p:sp>
    </p:spTree>
    <p:extLst>
      <p:ext uri="{BB962C8B-B14F-4D97-AF65-F5344CB8AC3E}">
        <p14:creationId xmlns:p14="http://schemas.microsoft.com/office/powerpoint/2010/main" xmlns="" val="3675333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737871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Результаты итогового сочинения (изложения)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412776"/>
            <a:ext cx="8424936" cy="864096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>
                <a:latin typeface="Calibri"/>
                <a:cs typeface="+mn-cs"/>
              </a:rPr>
              <a:t>Результаты – «зачет» или «незачет» – </a:t>
            </a:r>
            <a:r>
              <a:rPr lang="ru-RU" sz="1600" b="1" dirty="0">
                <a:solidFill>
                  <a:srgbClr val="C00000"/>
                </a:solidFill>
                <a:latin typeface="Calibri"/>
                <a:cs typeface="+mn-cs"/>
              </a:rPr>
              <a:t>станут известны </a:t>
            </a:r>
            <a:r>
              <a:rPr lang="ru-RU" sz="1600" b="1" dirty="0" smtClean="0">
                <a:solidFill>
                  <a:srgbClr val="C00000"/>
                </a:solidFill>
                <a:latin typeface="Calibri"/>
                <a:cs typeface="+mn-cs"/>
              </a:rPr>
              <a:t>20 декабря</a:t>
            </a:r>
            <a:r>
              <a:rPr lang="ru-RU" sz="1600" b="1" dirty="0" smtClean="0">
                <a:latin typeface="Calibri"/>
                <a:cs typeface="+mn-cs"/>
              </a:rPr>
              <a:t>. </a:t>
            </a:r>
            <a:r>
              <a:rPr lang="ru-RU" sz="1600" b="1" dirty="0">
                <a:latin typeface="Calibri"/>
                <a:cs typeface="+mn-cs"/>
              </a:rPr>
              <a:t>Выпускники следующего года смогут ознакомиться с ними по месту учебы, выпускники прошлых лет – по месту регистрации.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2348880"/>
            <a:ext cx="8424936" cy="648072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>
                <a:latin typeface="Calibri"/>
                <a:cs typeface="+mn-cs"/>
              </a:rPr>
              <a:t>Допуск к ГИА устанавливается в зависимости от результата итогового сочинения (изложения)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5445224"/>
            <a:ext cx="8424936" cy="864096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sz="1600" b="1" dirty="0">
                <a:latin typeface="Calibri"/>
                <a:cs typeface="+mn-cs"/>
              </a:rPr>
              <a:t>И</a:t>
            </a:r>
            <a:r>
              <a:rPr lang="ru-RU" sz="1600" b="1" dirty="0" smtClean="0">
                <a:latin typeface="Calibri"/>
                <a:cs typeface="+mn-cs"/>
              </a:rPr>
              <a:t>тогового </a:t>
            </a:r>
            <a:r>
              <a:rPr lang="ru-RU" sz="1600" b="1" dirty="0">
                <a:latin typeface="Calibri"/>
                <a:cs typeface="+mn-cs"/>
              </a:rPr>
              <a:t>сочинения в случае представления его при приеме на обучение по программам </a:t>
            </a:r>
            <a:r>
              <a:rPr lang="ru-RU" sz="1600" b="1" dirty="0" err="1">
                <a:latin typeface="Calibri"/>
                <a:cs typeface="+mn-cs"/>
              </a:rPr>
              <a:t>бакалавриата</a:t>
            </a:r>
            <a:r>
              <a:rPr lang="ru-RU" sz="1600" b="1" dirty="0">
                <a:latin typeface="Calibri"/>
                <a:cs typeface="+mn-cs"/>
              </a:rPr>
              <a:t> и программам </a:t>
            </a:r>
            <a:r>
              <a:rPr lang="ru-RU" sz="1600" b="1" dirty="0" err="1">
                <a:latin typeface="Calibri"/>
                <a:cs typeface="+mn-cs"/>
              </a:rPr>
              <a:t>специалитета</a:t>
            </a:r>
            <a:r>
              <a:rPr lang="ru-RU" sz="1600" b="1" dirty="0">
                <a:latin typeface="Calibri"/>
                <a:cs typeface="+mn-cs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Calibri"/>
                <a:cs typeface="+mn-cs"/>
              </a:rPr>
              <a:t>действителено</a:t>
            </a:r>
            <a:r>
              <a:rPr lang="ru-RU" sz="1600" b="1" dirty="0" smtClean="0">
                <a:solidFill>
                  <a:srgbClr val="C00000"/>
                </a:solidFill>
                <a:latin typeface="Calibri"/>
                <a:cs typeface="+mn-cs"/>
              </a:rPr>
              <a:t> в течение четырех лет</a:t>
            </a:r>
            <a:r>
              <a:rPr lang="ru-RU" sz="1600" b="1" dirty="0" smtClean="0">
                <a:latin typeface="Calibri"/>
                <a:cs typeface="+mn-cs"/>
              </a:rPr>
              <a:t>, </a:t>
            </a:r>
            <a:r>
              <a:rPr lang="ru-RU" sz="1600" b="1" dirty="0">
                <a:latin typeface="Calibri"/>
                <a:cs typeface="+mn-cs"/>
              </a:rPr>
              <a:t>следующих за годом </a:t>
            </a:r>
            <a:r>
              <a:rPr lang="ru-RU" sz="1600" b="1" dirty="0" smtClean="0">
                <a:latin typeface="Calibri"/>
                <a:cs typeface="+mn-cs"/>
              </a:rPr>
              <a:t>написания </a:t>
            </a:r>
            <a:r>
              <a:rPr lang="ru-RU" sz="1600" b="1" dirty="0">
                <a:latin typeface="Calibri"/>
                <a:cs typeface="+mn-cs"/>
              </a:rPr>
              <a:t>такого </a:t>
            </a:r>
            <a:r>
              <a:rPr lang="ru-RU" sz="1600" b="1" dirty="0" smtClean="0">
                <a:latin typeface="Calibri"/>
                <a:cs typeface="+mn-cs"/>
              </a:rPr>
              <a:t>сочинения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60231" y="3142112"/>
            <a:ext cx="1584177" cy="432048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latin typeface="Calibri"/>
                <a:cs typeface="+mn-cs"/>
              </a:rPr>
              <a:t>Допуск к ГИА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656" y="3140968"/>
            <a:ext cx="41402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5525988" y="3910905"/>
            <a:ext cx="792162" cy="619125"/>
          </a:xfrm>
          <a:prstGeom prst="rightArrow">
            <a:avLst/>
          </a:prstGeom>
          <a:solidFill>
            <a:srgbClr val="6464FF">
              <a:alpha val="50000"/>
            </a:srgbClr>
          </a:solidFill>
          <a:ln w="19050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871" y="3639468"/>
            <a:ext cx="1449388" cy="1436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7137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168898438"/>
              </p:ext>
            </p:extLst>
          </p:nvPr>
        </p:nvGraphicFramePr>
        <p:xfrm>
          <a:off x="1655675" y="1288143"/>
          <a:ext cx="58326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75" y="2316198"/>
            <a:ext cx="1656974" cy="3139472"/>
          </a:xfrm>
          <a:prstGeom prst="rect">
            <a:avLst/>
          </a:prstGeom>
          <a:effectLst>
            <a:glow rad="101600">
              <a:srgbClr val="002060">
                <a:alpha val="60000"/>
              </a:srgbClr>
            </a:glow>
          </a:effectLst>
        </p:spPr>
      </p:pic>
      <p:pic>
        <p:nvPicPr>
          <p:cNvPr id="6146" name="Picture 2" descr="http://feb-web.ru/feb/irl/pictures/il6-257-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215" y="2287318"/>
            <a:ext cx="1609785" cy="3168352"/>
          </a:xfrm>
          <a:prstGeom prst="rect">
            <a:avLst/>
          </a:prstGeom>
          <a:noFill/>
          <a:effectLst>
            <a:glow rad="101600">
              <a:srgbClr val="193B6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Хранение оригиналов и копий бланков, черновиков участников </a:t>
            </a: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xmlns="" val="3315306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23850" y="1341438"/>
            <a:ext cx="8496300" cy="223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/>
              <a:t>Благодарим за внимание!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2438" y="3649663"/>
            <a:ext cx="8367712" cy="1074737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«ГОРЯЧАЯ ЛИНИЯ»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по вопросам подготовки и проведения ГИА: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8(3842) 58-70-25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5500" y="4868863"/>
            <a:ext cx="4184650" cy="1512887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Сайт</a:t>
            </a:r>
          </a:p>
          <a:p>
            <a:pPr algn="ctr"/>
            <a:r>
              <a:rPr lang="ru-RU" sz="2000" b="1">
                <a:solidFill>
                  <a:schemeClr val="tx1"/>
                </a:solidFill>
              </a:rPr>
              <a:t>ГУ «Областной центр мониторинга качества образования»</a:t>
            </a:r>
          </a:p>
          <a:p>
            <a:pPr algn="ctr"/>
            <a:r>
              <a:rPr lang="en-US" sz="2000" b="1">
                <a:solidFill>
                  <a:srgbClr val="0000FF"/>
                </a:solidFill>
              </a:rPr>
              <a:t>http://</a:t>
            </a:r>
            <a:r>
              <a:rPr lang="ru-RU" sz="2000" b="1">
                <a:solidFill>
                  <a:srgbClr val="0000FF"/>
                </a:solidFill>
              </a:rPr>
              <a:t>www.ocmko.ru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52438" y="4868863"/>
            <a:ext cx="4048125" cy="1512887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Сайт</a:t>
            </a:r>
          </a:p>
          <a:p>
            <a:pPr algn="ctr"/>
            <a:r>
              <a:rPr lang="ru-RU" sz="2000" b="1">
                <a:solidFill>
                  <a:schemeClr val="tx1"/>
                </a:solidFill>
              </a:rPr>
              <a:t>Департамента образования и науки Кемеровской области</a:t>
            </a:r>
          </a:p>
          <a:p>
            <a:pPr algn="ctr"/>
            <a:r>
              <a:rPr lang="en-US" sz="2000" b="1">
                <a:solidFill>
                  <a:srgbClr val="0000FF"/>
                </a:solidFill>
              </a:rPr>
              <a:t>http://</a:t>
            </a:r>
            <a:r>
              <a:rPr lang="ru-RU" sz="2000" b="1">
                <a:solidFill>
                  <a:srgbClr val="0000FF"/>
                </a:solidFill>
              </a:rPr>
              <a:t>www.образование42.рф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525" y="117475"/>
            <a:ext cx="7678625" cy="1077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>
                <a:solidFill>
                  <a:srgbClr val="0000FF"/>
                </a:solidFill>
              </a:rPr>
              <a:t>ГОСУДАРСТВЕННОЕ УЧРЕЖДЕНИЕ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«ОБЛАСТНОЙ ЦЕНТР МОНИТОРИНГА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КАЧЕСТВА ОБРАЗОВАНИЯ»</a:t>
            </a:r>
          </a:p>
          <a:p>
            <a:r>
              <a:rPr lang="ru-RU" sz="1200" b="1" dirty="0">
                <a:solidFill>
                  <a:srgbClr val="0000FF"/>
                </a:solidFill>
              </a:rPr>
              <a:t>ГУ ОЦМКО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020" y="1412776"/>
            <a:ext cx="8568952" cy="9665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</a:rPr>
              <a:t>1. «Разум и чувство».</a:t>
            </a:r>
            <a:r>
              <a:rPr lang="ru-RU" sz="16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Направление предполагает раздумье о разуме и чувстве как двух важнейших составляющих внутреннего мира человека, которые влияют на его устремления и поступки. Разум и чувство могут быть рассмотрены как в гармоническом единстве, так и в сложном противоборстве, составляющем внутренний конфликт </a:t>
            </a:r>
            <a:r>
              <a:rPr lang="ru-RU" sz="1200" b="1" dirty="0" smtClean="0">
                <a:latin typeface="+mj-lt"/>
              </a:rPr>
              <a:t>личности. Тема </a:t>
            </a:r>
            <a:r>
              <a:rPr lang="ru-RU" sz="1200" b="1" dirty="0">
                <a:latin typeface="+mj-lt"/>
              </a:rPr>
              <a:t>разума и чувства интересна для писателей разных культур и эпох: герои литературных произведений нередко оказываются перед выбором между велением чувства и подсказкой разума</a:t>
            </a:r>
            <a:r>
              <a:rPr lang="ru-RU" sz="1200" dirty="0">
                <a:latin typeface="+mj-lt"/>
              </a:rPr>
              <a:t>.</a:t>
            </a:r>
            <a:endParaRPr lang="ru-RU" altLang="ru-RU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1925" y="2520178"/>
            <a:ext cx="8568951" cy="936104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«Честь и бесчестие». </a:t>
            </a:r>
            <a:r>
              <a:rPr lang="ru-RU" sz="1200" b="1" dirty="0">
                <a:latin typeface="+mj-lt"/>
              </a:rPr>
              <a:t>В основе направления лежат полярные понятия, связанные с выбором человека: быть верным голосу совести, следовать моральным принципам или идти путем предательства, лжи и </a:t>
            </a:r>
            <a:r>
              <a:rPr lang="ru-RU" sz="1200" b="1" dirty="0" err="1" smtClean="0">
                <a:latin typeface="+mj-lt"/>
              </a:rPr>
              <a:t>лицемерия.Многие</a:t>
            </a:r>
            <a:r>
              <a:rPr lang="ru-RU" sz="1200" b="1" dirty="0" smtClean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писатели сосредотачивали внимание на изображении разных проявлений человека: от верности нравственным правилам до различных форм компромисса с совестью, вплоть до глубокого морального падения личности.</a:t>
            </a:r>
            <a:endParaRPr lang="ru-RU" altLang="ru-RU" sz="1200" b="1" dirty="0"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021" y="3573016"/>
            <a:ext cx="8568951" cy="1008112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+mj-lt"/>
              </a:rPr>
              <a:t>3.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«Победа и поражение».</a:t>
            </a:r>
            <a:r>
              <a:rPr lang="ru-RU" sz="14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Направление позволяет размышлять о победе и поражении в разных аспектах: социально-историческом, нравственно-философском, психологическом. Рассуждение может быть связано как с внешними конфликтными событиями в жизни человека, страны, мира, так и с внутренней борьбой человека с самим собой, ее причинами и </a:t>
            </a:r>
            <a:r>
              <a:rPr lang="ru-RU" sz="1200" b="1" dirty="0" err="1" smtClean="0">
                <a:latin typeface="+mj-lt"/>
              </a:rPr>
              <a:t>результатами.В</a:t>
            </a:r>
            <a:r>
              <a:rPr lang="ru-RU" sz="1200" b="1" dirty="0" smtClean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литературных произведениях нередко показана неоднозначность и относительность понятий «победа» и «поражение» в разных исторических условиях и жизненных ситуациях.</a:t>
            </a:r>
            <a:endParaRPr lang="ru-RU" altLang="ru-RU" sz="1200" b="1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4689140"/>
            <a:ext cx="8568951" cy="792088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+mj-lt"/>
              </a:rPr>
              <a:t>4.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«Опыт и ошибки».</a:t>
            </a:r>
            <a:r>
              <a:rPr lang="ru-RU" sz="1400" b="1" dirty="0">
                <a:solidFill>
                  <a:srgbClr val="FF0000"/>
                </a:solidFill>
                <a:latin typeface="+mj-lt"/>
              </a:rPr>
              <a:t> </a:t>
            </a:r>
            <a:r>
              <a:rPr lang="ru-RU" sz="1200" b="1" dirty="0">
                <a:latin typeface="+mj-lt"/>
              </a:rPr>
              <a:t>В рамках направления возможны рассуждения о ценности духовного и практического опыта отдельной личности, народа, человечества в целом, о цене ошибок на пути познания мира, обретения жизненного </a:t>
            </a:r>
            <a:r>
              <a:rPr lang="ru-RU" sz="1200" b="1" dirty="0" smtClean="0">
                <a:latin typeface="+mj-lt"/>
              </a:rPr>
              <a:t>опыта. Литература </a:t>
            </a:r>
            <a:r>
              <a:rPr lang="ru-RU" sz="1200" b="1" dirty="0">
                <a:latin typeface="+mj-lt"/>
              </a:rPr>
              <a:t>часто заставляет задуматься о взаимосвязи опыта и ошибок: об опыте, предотвращающем ошибки, об ошибках, без которых невозможно движение по жизненному пути, и об ошибках непоправимых, трагических.</a:t>
            </a:r>
            <a:endParaRPr lang="ru-RU" altLang="ru-RU" sz="1200" b="1" dirty="0"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1926" y="5561856"/>
            <a:ext cx="8568951" cy="1035496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+mj-lt"/>
              </a:rPr>
              <a:t>5.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«Дружба и вражда». </a:t>
            </a:r>
            <a:r>
              <a:rPr lang="ru-RU" sz="1200" b="1" dirty="0">
                <a:latin typeface="+mj-lt"/>
              </a:rPr>
              <a:t>Направление нацеливает на рассуждение о ценности человеческой дружбы, о путях достижения взаимопонимания между отдельными людьми, их сообществами и даже целыми народами, а также об истоках и последствиях вражды между </a:t>
            </a:r>
            <a:r>
              <a:rPr lang="ru-RU" sz="1200" b="1" dirty="0" smtClean="0">
                <a:latin typeface="+mj-lt"/>
              </a:rPr>
              <a:t>ними. Содержание </a:t>
            </a:r>
            <a:r>
              <a:rPr lang="ru-RU" sz="1200" b="1" dirty="0">
                <a:latin typeface="+mj-lt"/>
              </a:rPr>
              <a:t>многих литературных произведений связано с теплотой человеческих отношений или неприязнью людей, с перерастанием дружбы во вражду или наоборот, с изображением человека, способного или не способного ценить дружбу, умеющего преодолевать конфликты или сеющего вражду.</a:t>
            </a:r>
            <a:endParaRPr lang="ru-RU" altLang="ru-RU" sz="1200" b="1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Тематические направления тем для итогового </a:t>
            </a: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сочинения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1383941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Cambria" panose="02040503050406030204" pitchFamily="18" charset="0"/>
              </a:rPr>
              <a:t>Методические рекомендации </a:t>
            </a:r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по</a:t>
            </a:r>
            <a:r>
              <a:rPr lang="ru-RU" sz="24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проведению </a:t>
            </a: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итогового сочинения (изложения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)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975" y="1250397"/>
            <a:ext cx="8496472" cy="1368152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indent="2651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1"/>
                </a:solidFill>
              </a:rPr>
              <a:t>Письмо </a:t>
            </a:r>
            <a:r>
              <a:rPr lang="ru-RU" altLang="ru-RU" sz="2000" b="1" dirty="0" err="1" smtClean="0">
                <a:solidFill>
                  <a:schemeClr val="tx1"/>
                </a:solidFill>
              </a:rPr>
              <a:t>Рособрнадзора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 от 17.10.2016 № 10-764 о направлении методических документов, рекомендуемых к использованию при организации и проведении итогового сочинения (изложения) в 2016-2017 учебном году:</a:t>
            </a:r>
            <a:endParaRPr lang="ru-RU" alt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8665" y="2637007"/>
            <a:ext cx="8352927" cy="432048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 smtClean="0">
                <a:solidFill>
                  <a:srgbClr val="0000FF"/>
                </a:solidFill>
                <a:latin typeface="Calibri"/>
                <a:cs typeface="+mn-cs"/>
              </a:rPr>
              <a:t>Рекомендации по организации и проведению итогового сочинения (изложения) для ОИВ</a:t>
            </a:r>
            <a:r>
              <a:rPr lang="en-US" sz="1600" b="1" dirty="0" smtClean="0">
                <a:latin typeface="Calibri"/>
                <a:cs typeface="+mn-cs"/>
              </a:rPr>
              <a:t>;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8861" y="3069055"/>
            <a:ext cx="8352927" cy="576064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 smtClean="0">
                <a:solidFill>
                  <a:srgbClr val="0000FF"/>
                </a:solidFill>
                <a:latin typeface="Calibri"/>
                <a:cs typeface="+mn-cs"/>
              </a:rPr>
              <a:t>Рекомендации по техническому обеспечению организации и проведению итогового сочинения (изложения)</a:t>
            </a:r>
            <a:r>
              <a:rPr lang="en-US" sz="1600" b="1" dirty="0" smtClean="0">
                <a:latin typeface="Calibri"/>
                <a:cs typeface="+mn-cs"/>
              </a:rPr>
              <a:t>;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5" y="6436366"/>
            <a:ext cx="8352927" cy="373798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 smtClean="0">
                <a:solidFill>
                  <a:srgbClr val="0000FF"/>
                </a:solidFill>
                <a:latin typeface="Calibri"/>
                <a:cs typeface="+mn-cs"/>
              </a:rPr>
              <a:t>Правила заполнения бланков итогового сочинения (изложения)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975" y="4086158"/>
            <a:ext cx="8352927" cy="576064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 smtClean="0">
                <a:solidFill>
                  <a:srgbClr val="0000FF"/>
                </a:solidFill>
                <a:latin typeface="Calibri"/>
                <a:cs typeface="+mn-cs"/>
              </a:rPr>
              <a:t>Методические рекомендации по подготовке к итоговому сочинению (изложению) для участников итогового сочинения (изложения)</a:t>
            </a:r>
            <a:r>
              <a:rPr lang="en-US" sz="1600" b="1" dirty="0" smtClean="0">
                <a:latin typeface="Calibri"/>
                <a:cs typeface="+mn-cs"/>
              </a:rPr>
              <a:t>;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7286" y="5486504"/>
            <a:ext cx="8352927" cy="576064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 smtClean="0">
                <a:solidFill>
                  <a:srgbClr val="0000FF"/>
                </a:solidFill>
                <a:latin typeface="Calibri"/>
                <a:cs typeface="+mn-cs"/>
              </a:rPr>
              <a:t>Методические рекомендации для экспертов, участвующих в проверке итогового сочинения (изложения)</a:t>
            </a:r>
            <a:r>
              <a:rPr lang="en-US" sz="1600" b="1" dirty="0" smtClean="0">
                <a:latin typeface="Calibri"/>
                <a:cs typeface="+mn-cs"/>
              </a:rPr>
              <a:t>;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7793" y="6062568"/>
            <a:ext cx="8352927" cy="373798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 smtClean="0">
                <a:solidFill>
                  <a:srgbClr val="0000FF"/>
                </a:solidFill>
                <a:latin typeface="Calibri"/>
                <a:cs typeface="+mn-cs"/>
              </a:rPr>
              <a:t>Критерии оценивания итогового сочинения</a:t>
            </a:r>
            <a:r>
              <a:rPr lang="en-US" sz="1600" b="1" dirty="0" smtClean="0">
                <a:latin typeface="Calibri"/>
                <a:cs typeface="+mn-cs"/>
              </a:rPr>
              <a:t>;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0382" y="3645119"/>
            <a:ext cx="8352927" cy="373798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 smtClean="0">
                <a:solidFill>
                  <a:srgbClr val="0000FF"/>
                </a:solidFill>
                <a:latin typeface="Calibri"/>
                <a:cs typeface="+mn-cs"/>
              </a:rPr>
              <a:t>Сборник отчетных форм</a:t>
            </a:r>
            <a:r>
              <a:rPr lang="en-US" sz="1600" b="1" dirty="0" smtClean="0">
                <a:latin typeface="Calibri"/>
                <a:cs typeface="+mn-cs"/>
              </a:rPr>
              <a:t>;</a:t>
            </a:r>
            <a:endParaRPr lang="ru-RU" sz="1600" b="1" dirty="0">
              <a:latin typeface="Calibri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9348" y="4713704"/>
            <a:ext cx="8352927" cy="772800"/>
          </a:xfrm>
          <a:prstGeom prst="roundRect">
            <a:avLst>
              <a:gd name="adj" fmla="val 1945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eaLnBrk="1" hangingPunct="1"/>
            <a:r>
              <a:rPr lang="ru-RU" sz="1600" b="1" dirty="0" smtClean="0">
                <a:solidFill>
                  <a:srgbClr val="0000FF"/>
                </a:solidFill>
                <a:latin typeface="Calibri"/>
                <a:cs typeface="+mn-cs"/>
              </a:rPr>
              <a:t>Методические рекомендации по подготовке и проведению итогового сочинения (изложения) для ОО, реализующих образовательные программы среднего общего образования</a:t>
            </a:r>
            <a:r>
              <a:rPr lang="en-US" sz="1600" b="1" dirty="0" smtClean="0">
                <a:latin typeface="Calibri"/>
                <a:cs typeface="+mn-cs"/>
              </a:rPr>
              <a:t>;</a:t>
            </a:r>
            <a:endParaRPr lang="ru-RU" sz="1600" b="1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038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Основные изменения в методических рекомендациях по проведению итогового </a:t>
            </a: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сочинения (изложения)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8739" y="1340767"/>
            <a:ext cx="8648885" cy="5406107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ru-RU" sz="1600" dirty="0" smtClean="0"/>
              <a:t>- Полномочие </a:t>
            </a:r>
            <a:r>
              <a:rPr lang="ru-RU" sz="1600" dirty="0" err="1"/>
              <a:t>Рособрнадзора</a:t>
            </a:r>
            <a:r>
              <a:rPr lang="ru-RU" sz="1600" dirty="0"/>
              <a:t> по установлению дополнительного срока проведения итогового сочинения (изложения) вне расписания проведения итогового сочинения (изложения) в случаях угрозы возникновения чрезвычайной ситуации, невозможности проведения итогового сочинения (изложения) на территориях субъектов Российской Федерации по объективным причинам;</a:t>
            </a:r>
          </a:p>
          <a:p>
            <a:pPr lvl="0"/>
            <a:r>
              <a:rPr lang="ru-RU" sz="1600" dirty="0"/>
              <a:t> </a:t>
            </a:r>
          </a:p>
          <a:p>
            <a:pPr lvl="0"/>
            <a:r>
              <a:rPr lang="ru-RU" sz="1600" dirty="0" smtClean="0"/>
              <a:t>- Закрепление </a:t>
            </a:r>
            <a:r>
              <a:rPr lang="ru-RU" sz="1600" dirty="0"/>
              <a:t>возможности присутствия в день проведения сочинения (изложения) СМИ, сотрудников </a:t>
            </a:r>
            <a:r>
              <a:rPr lang="ru-RU" sz="1600" dirty="0" err="1"/>
              <a:t>Рособрнадзора</a:t>
            </a:r>
            <a:r>
              <a:rPr lang="ru-RU" sz="1600" dirty="0"/>
              <a:t>, региональных  органов исполнительной власти, осуществляющих переданные полномочия в сфере образования;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- Процедура </a:t>
            </a:r>
            <a:r>
              <a:rPr lang="ru-RU" sz="1600" dirty="0"/>
              <a:t>допуска участников сочинения (изложения) в место проведения сочинения в случае их опоздания на итоговое сочинение (изложение);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- Обязательность </a:t>
            </a:r>
            <a:r>
              <a:rPr lang="ru-RU" sz="1600" dirty="0"/>
              <a:t>переписывания участником сочинения (изложения) выбранной им темы сочинения (текста изложения) в бланк записи</a:t>
            </a:r>
            <a:r>
              <a:rPr lang="ru-RU" sz="1600" dirty="0" smtClean="0"/>
              <a:t>;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 smtClean="0"/>
              <a:t>- Возможность </a:t>
            </a:r>
            <a:r>
              <a:rPr lang="ru-RU" sz="1600" dirty="0"/>
              <a:t>использования лицами с ОВЗ, детьми-инвалидами и инвалидами специальных технических средств при написании сочинения (изложения);</a:t>
            </a:r>
          </a:p>
          <a:p>
            <a:pPr lvl="0"/>
            <a:r>
              <a:rPr lang="ru-RU" sz="1600" dirty="0"/>
              <a:t>Введен раздел об организации и проведении сочинения для участников с ОВЗ, детей-инвалидов и инвалидов</a:t>
            </a:r>
            <a:r>
              <a:rPr lang="ru-RU" sz="1600" dirty="0" smtClean="0"/>
              <a:t>;</a:t>
            </a:r>
          </a:p>
          <a:p>
            <a:pPr lvl="0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55713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Основные изменения в методических рекомендациях по проведению итогового </a:t>
            </a: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сочинения (изложения)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8739" y="1340767"/>
            <a:ext cx="8648885" cy="5406107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dirty="0"/>
              <a:t>- Изменена формулировка по сроку действия итогового сочинения;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- Добавлены </a:t>
            </a:r>
            <a:r>
              <a:rPr lang="ru-RU" sz="1600" dirty="0"/>
              <a:t>рекомендации по изданию приказов на уровне образовательной организации (ОО) о создании двух </a:t>
            </a:r>
            <a:r>
              <a:rPr lang="ru-RU" sz="1600" dirty="0" smtClean="0"/>
              <a:t>комиссий: </a:t>
            </a:r>
            <a:r>
              <a:rPr lang="ru-RU" sz="1600" dirty="0"/>
              <a:t>комиссия по проведению сочинения (</a:t>
            </a:r>
            <a:r>
              <a:rPr lang="ru-RU" sz="1600" dirty="0" smtClean="0"/>
              <a:t>изложение), комиссия </a:t>
            </a:r>
            <a:r>
              <a:rPr lang="ru-RU" sz="1600" dirty="0"/>
              <a:t>по проверке сочинения (изложения</a:t>
            </a:r>
            <a:r>
              <a:rPr lang="ru-RU" sz="1600" dirty="0" smtClean="0"/>
              <a:t>);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 smtClean="0"/>
              <a:t>- Добавлено </a:t>
            </a:r>
            <a:r>
              <a:rPr lang="ru-RU" sz="1600" dirty="0"/>
              <a:t>приложение «Просмотр тем итогового сочинения на портале. Инструкция для технических специалистов» (описание действий технического специалиста по просмотру и скачиванию тем итогового сочинения с портала);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- Процедура </a:t>
            </a:r>
            <a:r>
              <a:rPr lang="ru-RU" sz="1600" dirty="0"/>
              <a:t>завершения написания сочинения (изложения) в случае, если участник не закончил написание сочинения (изложения) по уважительным причинам (добавлена новая отчетная форма ИС-08 «Акт о досрочном завершении написания сочинения (изложения) по уважительным причинам»);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 smtClean="0"/>
              <a:t>- Разработана </a:t>
            </a:r>
            <a:r>
              <a:rPr lang="ru-RU" sz="1600" dirty="0"/>
              <a:t>Памятка для участников сочинения и их родителей (законных представителей) с краткой информацией о процедуре, порядке проведения, о праве повторного допуска к написанию сочинения, об использовании сочинения при приеме в вузы и т.д. (для ознакомления под роспись);</a:t>
            </a:r>
          </a:p>
          <a:p>
            <a:pPr lvl="0"/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145471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Основные изменения в методических рекомендациях по проведению итогового </a:t>
            </a: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сочинения (изложения)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8739" y="1340767"/>
            <a:ext cx="8648885" cy="3312369"/>
          </a:xfrm>
          <a:prstGeom prst="roundRect">
            <a:avLst>
              <a:gd name="adj" fmla="val 4000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dirty="0" smtClean="0"/>
              <a:t>- Введен </a:t>
            </a:r>
            <a:r>
              <a:rPr lang="ru-RU" sz="1600" dirty="0"/>
              <a:t>раздел о порядке предоставления итогового сочинения участниками сочинения в вузы в качестве индивидуального достижения;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- Обновлен </a:t>
            </a:r>
            <a:r>
              <a:rPr lang="ru-RU" sz="1600" dirty="0"/>
              <a:t>раздел «Особенности формулировок тем итогового сочинения»;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- Введен </a:t>
            </a:r>
            <a:r>
              <a:rPr lang="ru-RU" sz="1600" dirty="0"/>
              <a:t>порядок проведения и проверки итогового сочинения (изложения) участниками, сдававшими сочинение в устной форме (правила заполнения бланков, введено изменение в критерии оценивания и др.);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- Оптимизирован </a:t>
            </a:r>
            <a:r>
              <a:rPr lang="ru-RU" sz="1600" dirty="0"/>
              <a:t>порядок проверки итогового сочинения экспертами комиссии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049728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Бланки итогового сочинения (изложения)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59" y="1340768"/>
            <a:ext cx="7866951" cy="504056"/>
          </a:xfrm>
          <a:prstGeom prst="roundRect">
            <a:avLst>
              <a:gd name="adj" fmla="val 9926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Calibri"/>
                <a:cs typeface="+mn-cs"/>
              </a:rPr>
              <a:t>Комплект бланков состоит из бланка регистрации и бланков записи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3180" y="2121421"/>
            <a:ext cx="2231082" cy="31596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149528"/>
            <a:ext cx="2233556" cy="31591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611559" y="5517232"/>
            <a:ext cx="7866951" cy="936104"/>
          </a:xfrm>
          <a:prstGeom prst="roundRect">
            <a:avLst>
              <a:gd name="adj" fmla="val 9926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>
                <a:latin typeface="Calibri"/>
                <a:cs typeface="+mn-cs"/>
              </a:rPr>
              <a:t>Бланки печатаются в образовательных организациях (местах проведения итогового сочинения (изложения) </a:t>
            </a:r>
            <a:r>
              <a:rPr lang="ru-RU" b="1" dirty="0">
                <a:solidFill>
                  <a:srgbClr val="C00000"/>
                </a:solidFill>
                <a:latin typeface="Calibri"/>
                <a:cs typeface="+mn-cs"/>
              </a:rPr>
              <a:t>не позднее чем за день</a:t>
            </a:r>
            <a:r>
              <a:rPr lang="ru-RU" b="1" dirty="0">
                <a:latin typeface="Calibri"/>
                <a:cs typeface="+mn-cs"/>
              </a:rPr>
              <a:t> до проведения итогового сочинения (изложения).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2192111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Особенности проведения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итогового сочинения (изложения)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59" y="1844824"/>
            <a:ext cx="7866951" cy="936104"/>
          </a:xfrm>
          <a:prstGeom prst="roundRect">
            <a:avLst>
              <a:gd name="adj" fmla="val 9926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>
                <a:latin typeface="Calibri"/>
                <a:cs typeface="+mn-cs"/>
              </a:rPr>
              <a:t>Темы  итогового  сочинения  станут  известны только в день экзамена – </a:t>
            </a:r>
            <a:r>
              <a:rPr lang="ru-RU" b="1" dirty="0">
                <a:solidFill>
                  <a:srgbClr val="C00000"/>
                </a:solidFill>
                <a:latin typeface="Calibri"/>
                <a:cs typeface="+mn-cs"/>
              </a:rPr>
              <a:t>за 15 минут до </a:t>
            </a:r>
            <a:r>
              <a:rPr lang="ru-RU" b="1" dirty="0" smtClean="0">
                <a:solidFill>
                  <a:srgbClr val="C00000"/>
                </a:solidFill>
                <a:latin typeface="Calibri"/>
                <a:cs typeface="+mn-cs"/>
              </a:rPr>
              <a:t>начала</a:t>
            </a:r>
            <a:r>
              <a:rPr lang="ru-RU" b="1" dirty="0" smtClean="0">
                <a:latin typeface="Calibri"/>
                <a:cs typeface="+mn-cs"/>
              </a:rPr>
              <a:t>, они </a:t>
            </a:r>
            <a:r>
              <a:rPr lang="ru-RU" b="1" dirty="0">
                <a:latin typeface="Calibri"/>
                <a:cs typeface="+mn-cs"/>
              </a:rPr>
              <a:t>будут опубликованы на открытых федеральных информационных порталах в сети Интернет, на сайтах: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23889" y="2996952"/>
            <a:ext cx="4896222" cy="504056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b="1" dirty="0">
                <a:solidFill>
                  <a:srgbClr val="000000"/>
                </a:solidFill>
              </a:rPr>
              <a:t>ege.edu.ru (topic.ege.edu.ru) (</a:t>
            </a:r>
            <a:r>
              <a:rPr lang="ru-RU" altLang="ru-RU" b="1" dirty="0">
                <a:solidFill>
                  <a:srgbClr val="000000"/>
                </a:solidFill>
              </a:rPr>
              <a:t>Портал ЕГЭ)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3889" y="3907904"/>
            <a:ext cx="4896222" cy="504056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b="1" dirty="0">
                <a:solidFill>
                  <a:srgbClr val="000000"/>
                </a:solidFill>
              </a:rPr>
              <a:t>rustest.ru (</a:t>
            </a:r>
            <a:r>
              <a:rPr lang="ru-RU" altLang="ru-RU" b="1" dirty="0">
                <a:solidFill>
                  <a:srgbClr val="000000"/>
                </a:solidFill>
              </a:rPr>
              <a:t>ФЦТ)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4941168"/>
            <a:ext cx="4896222" cy="504056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b="1" dirty="0">
                <a:solidFill>
                  <a:srgbClr val="000000"/>
                </a:solidFill>
              </a:rPr>
              <a:t>ocmko.ru (</a:t>
            </a:r>
            <a:r>
              <a:rPr lang="ru-RU" altLang="ru-RU" b="1" dirty="0">
                <a:solidFill>
                  <a:srgbClr val="000000"/>
                </a:solidFill>
              </a:rPr>
              <a:t>ГУ ОЦМКО)</a:t>
            </a:r>
          </a:p>
        </p:txBody>
      </p:sp>
    </p:spTree>
    <p:extLst>
      <p:ext uri="{BB962C8B-B14F-4D97-AF65-F5344CB8AC3E}">
        <p14:creationId xmlns:p14="http://schemas.microsoft.com/office/powerpoint/2010/main" xmlns="" val="3027258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5802</TotalTime>
  <Words>2772</Words>
  <Application>Microsoft Office PowerPoint</Application>
  <PresentationFormat>Экран (4:3)</PresentationFormat>
  <Paragraphs>280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Проведение итогового сочинения (изложения)  в 2016 – 2017 учебном году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ГУ ОЦМКО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Демидов</dc:creator>
  <cp:lastModifiedBy>Nata</cp:lastModifiedBy>
  <cp:revision>328</cp:revision>
  <cp:lastPrinted>2015-12-16T08:24:41Z</cp:lastPrinted>
  <dcterms:created xsi:type="dcterms:W3CDTF">2015-12-10T01:38:10Z</dcterms:created>
  <dcterms:modified xsi:type="dcterms:W3CDTF">2016-11-18T03:34:36Z</dcterms:modified>
</cp:coreProperties>
</file>